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21"/>
  </p:notesMasterIdLst>
  <p:sldIdLst>
    <p:sldId id="278" r:id="rId5"/>
    <p:sldId id="432" r:id="rId6"/>
    <p:sldId id="433" r:id="rId7"/>
    <p:sldId id="280" r:id="rId8"/>
    <p:sldId id="292" r:id="rId9"/>
    <p:sldId id="428" r:id="rId10"/>
    <p:sldId id="294" r:id="rId11"/>
    <p:sldId id="282" r:id="rId12"/>
    <p:sldId id="299" r:id="rId13"/>
    <p:sldId id="297" r:id="rId14"/>
    <p:sldId id="295" r:id="rId15"/>
    <p:sldId id="434" r:id="rId16"/>
    <p:sldId id="435" r:id="rId17"/>
    <p:sldId id="293" r:id="rId18"/>
    <p:sldId id="436" r:id="rId19"/>
    <p:sldId id="437" r:id="rId20"/>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B22C"/>
    <a:srgbClr val="FFFFFF"/>
    <a:srgbClr val="33CC33"/>
    <a:srgbClr val="33CCCC"/>
    <a:srgbClr val="99CCFF"/>
    <a:srgbClr val="DF8C8C"/>
    <a:srgbClr val="A400A4"/>
    <a:srgbClr val="CC00CC"/>
    <a:srgbClr val="CC0099"/>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3" autoAdjust="0"/>
    <p:restoredTop sz="94609" autoAdjust="0"/>
  </p:normalViewPr>
  <p:slideViewPr>
    <p:cSldViewPr snapToGrid="0" snapToObjects="1">
      <p:cViewPr varScale="1">
        <p:scale>
          <a:sx n="68" d="100"/>
          <a:sy n="68" d="100"/>
        </p:scale>
        <p:origin x="72" y="3312"/>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solidFill>
                  <a:schemeClr val="accent6">
                    <a:lumMod val="50000"/>
                  </a:schemeClr>
                </a:solidFill>
              </a:rPr>
              <a:t>Vanderburgh County IMR vs. 47713 IMR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000005227735857"/>
          <c:y val="0.14589110301986735"/>
          <c:w val="0.82656249999999998"/>
          <c:h val="0.69177120513694335"/>
        </c:manualLayout>
      </c:layout>
      <c:barChart>
        <c:barDir val="col"/>
        <c:grouping val="clustered"/>
        <c:varyColors val="0"/>
        <c:ser>
          <c:idx val="0"/>
          <c:order val="0"/>
          <c:tx>
            <c:strRef>
              <c:f>Sheet1!$B$1</c:f>
              <c:strCache>
                <c:ptCount val="1"/>
                <c:pt idx="0">
                  <c:v>Vanderburgh County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6">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Total IMR</c:v>
                </c:pt>
                <c:pt idx="1">
                  <c:v> Black IMR</c:v>
                </c:pt>
              </c:strCache>
            </c:strRef>
          </c:cat>
          <c:val>
            <c:numRef>
              <c:f>Sheet1!$B$2:$B$3</c:f>
              <c:numCache>
                <c:formatCode>General</c:formatCode>
                <c:ptCount val="2"/>
                <c:pt idx="0">
                  <c:v>7.8</c:v>
                </c:pt>
                <c:pt idx="1">
                  <c:v>19.100000000000001</c:v>
                </c:pt>
              </c:numCache>
            </c:numRef>
          </c:val>
          <c:extLst>
            <c:ext xmlns:c16="http://schemas.microsoft.com/office/drawing/2014/chart" uri="{C3380CC4-5D6E-409C-BE32-E72D297353CC}">
              <c16:uniqueId val="{00000000-2FCF-46E4-A45E-D4AB5C0DA98F}"/>
            </c:ext>
          </c:extLst>
        </c:ser>
        <c:ser>
          <c:idx val="1"/>
          <c:order val="1"/>
          <c:tx>
            <c:strRef>
              <c:f>Sheet1!$C$1</c:f>
              <c:strCache>
                <c:ptCount val="1"/>
                <c:pt idx="0">
                  <c:v>47713</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6">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Total IMR</c:v>
                </c:pt>
                <c:pt idx="1">
                  <c:v> Black IMR</c:v>
                </c:pt>
              </c:strCache>
            </c:strRef>
          </c:cat>
          <c:val>
            <c:numRef>
              <c:f>Sheet1!$C$2:$C$3</c:f>
              <c:numCache>
                <c:formatCode>General</c:formatCode>
                <c:ptCount val="2"/>
                <c:pt idx="0">
                  <c:v>22</c:v>
                </c:pt>
                <c:pt idx="1">
                  <c:v>42</c:v>
                </c:pt>
              </c:numCache>
            </c:numRef>
          </c:val>
          <c:extLst>
            <c:ext xmlns:c16="http://schemas.microsoft.com/office/drawing/2014/chart" uri="{C3380CC4-5D6E-409C-BE32-E72D297353CC}">
              <c16:uniqueId val="{00000001-2FCF-46E4-A45E-D4AB5C0DA98F}"/>
            </c:ext>
          </c:extLst>
        </c:ser>
        <c:dLbls>
          <c:dLblPos val="outEnd"/>
          <c:showLegendKey val="0"/>
          <c:showVal val="1"/>
          <c:showCatName val="0"/>
          <c:showSerName val="0"/>
          <c:showPercent val="0"/>
          <c:showBubbleSize val="0"/>
        </c:dLbls>
        <c:gapWidth val="219"/>
        <c:overlap val="-27"/>
        <c:axId val="71110912"/>
        <c:axId val="1110825439"/>
      </c:barChart>
      <c:catAx>
        <c:axId val="71110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6">
                    <a:lumMod val="50000"/>
                  </a:schemeClr>
                </a:solidFill>
                <a:latin typeface="+mn-lt"/>
                <a:ea typeface="+mn-ea"/>
                <a:cs typeface="+mn-cs"/>
              </a:defRPr>
            </a:pPr>
            <a:endParaRPr lang="en-US"/>
          </a:p>
        </c:txPr>
        <c:crossAx val="1110825439"/>
        <c:crosses val="autoZero"/>
        <c:auto val="1"/>
        <c:lblAlgn val="ctr"/>
        <c:lblOffset val="100"/>
        <c:noMultiLvlLbl val="0"/>
      </c:catAx>
      <c:valAx>
        <c:axId val="1110825439"/>
        <c:scaling>
          <c:orientation val="minMax"/>
        </c:scaling>
        <c:delete val="1"/>
        <c:axPos val="l"/>
        <c:numFmt formatCode="General" sourceLinked="1"/>
        <c:majorTickMark val="none"/>
        <c:minorTickMark val="none"/>
        <c:tickLblPos val="nextTo"/>
        <c:crossAx val="71110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dirty="0"/>
              <a:t>Unique model using CHWs</a:t>
            </a:r>
          </a:p>
          <a:p>
            <a:r>
              <a:rPr lang="en-US" dirty="0"/>
              <a:t>Only program billing for CHWs in Indiana</a:t>
            </a:r>
          </a:p>
        </p:txBody>
      </p:sp>
    </p:spTree>
    <p:extLst>
      <p:ext uri="{BB962C8B-B14F-4D97-AF65-F5344CB8AC3E}">
        <p14:creationId xmlns:p14="http://schemas.microsoft.com/office/powerpoint/2010/main" val="2046272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dirty="0"/>
              <a:t>Highlight SDOH screenings</a:t>
            </a:r>
          </a:p>
        </p:txBody>
      </p:sp>
    </p:spTree>
    <p:extLst>
      <p:ext uri="{BB962C8B-B14F-4D97-AF65-F5344CB8AC3E}">
        <p14:creationId xmlns:p14="http://schemas.microsoft.com/office/powerpoint/2010/main" val="871732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605409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dirty="0"/>
              <a:t>Highlight Medicaid, income, unemployed</a:t>
            </a:r>
          </a:p>
        </p:txBody>
      </p:sp>
    </p:spTree>
    <p:extLst>
      <p:ext uri="{BB962C8B-B14F-4D97-AF65-F5344CB8AC3E}">
        <p14:creationId xmlns:p14="http://schemas.microsoft.com/office/powerpoint/2010/main" val="112585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18" Type="http://schemas.openxmlformats.org/officeDocument/2006/relationships/image" Target="../media/image26.png"/><Relationship Id="rId3" Type="http://schemas.openxmlformats.org/officeDocument/2006/relationships/image" Target="../media/image9.png"/><Relationship Id="rId7" Type="http://schemas.openxmlformats.org/officeDocument/2006/relationships/image" Target="../media/image15.svg"/><Relationship Id="rId12" Type="http://schemas.openxmlformats.org/officeDocument/2006/relationships/image" Target="../media/image20.png"/><Relationship Id="rId17" Type="http://schemas.openxmlformats.org/officeDocument/2006/relationships/image" Target="../media/image25.svg"/><Relationship Id="rId2" Type="http://schemas.openxmlformats.org/officeDocument/2006/relationships/notesSlide" Target="../notesSlides/notesSlide1.xml"/><Relationship Id="rId16" Type="http://schemas.openxmlformats.org/officeDocument/2006/relationships/image" Target="../media/image24.png"/><Relationship Id="rId1" Type="http://schemas.openxmlformats.org/officeDocument/2006/relationships/slideLayout" Target="../slideLayouts/slideLayout18.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5" Type="http://schemas.openxmlformats.org/officeDocument/2006/relationships/image" Target="../media/image23.svg"/><Relationship Id="rId10" Type="http://schemas.openxmlformats.org/officeDocument/2006/relationships/image" Target="../media/image18.png"/><Relationship Id="rId19" Type="http://schemas.openxmlformats.org/officeDocument/2006/relationships/image" Target="../media/image27.sv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a:xfrm>
            <a:off x="3380422" y="5824661"/>
            <a:ext cx="5745480" cy="632326"/>
          </a:xfrm>
        </p:spPr>
        <p:txBody>
          <a:bodyPr/>
          <a:lstStyle/>
          <a:p>
            <a:r>
              <a:rPr lang="en-US" sz="1600" dirty="0">
                <a:solidFill>
                  <a:schemeClr val="bg1"/>
                </a:solidFill>
                <a:latin typeface="Arial Nova Light" panose="020B0304020202020204" pitchFamily="34" charset="0"/>
              </a:rPr>
              <a:t>Vanderburgh County Health Department</a:t>
            </a:r>
          </a:p>
          <a:p>
            <a:r>
              <a:rPr lang="en-US" sz="1600" dirty="0">
                <a:solidFill>
                  <a:schemeClr val="bg1"/>
                </a:solidFill>
                <a:latin typeface="Arial Nova Light" panose="020B0304020202020204" pitchFamily="34" charset="0"/>
              </a:rPr>
              <a:t>February 20, 2024</a:t>
            </a:r>
          </a:p>
          <a:p>
            <a:endParaRPr lang="en-US" sz="1600" dirty="0">
              <a:solidFill>
                <a:schemeClr val="bg1"/>
              </a:solidFill>
              <a:latin typeface="Arial Nova Light" panose="020B0304020202020204" pitchFamily="34" charset="0"/>
            </a:endParaRPr>
          </a:p>
          <a:p>
            <a:endParaRPr lang="en-US" sz="2000" dirty="0">
              <a:solidFill>
                <a:schemeClr val="bg1"/>
              </a:solidFill>
            </a:endParaRPr>
          </a:p>
        </p:txBody>
      </p:sp>
      <p:pic>
        <p:nvPicPr>
          <p:cNvPr id="5" name="Picture 4" descr="A pregnant person with a logo&#10;&#10;Description automatically generated with medium confidence">
            <a:extLst>
              <a:ext uri="{FF2B5EF4-FFF2-40B4-BE49-F238E27FC236}">
                <a16:creationId xmlns:a16="http://schemas.microsoft.com/office/drawing/2014/main" id="{EC233AAB-EEE5-4846-140C-099B6E23AD15}"/>
              </a:ext>
            </a:extLst>
          </p:cNvPr>
          <p:cNvPicPr>
            <a:picLocks noChangeAspect="1"/>
          </p:cNvPicPr>
          <p:nvPr/>
        </p:nvPicPr>
        <p:blipFill>
          <a:blip r:embed="rId2"/>
          <a:stretch>
            <a:fillRect/>
          </a:stretch>
        </p:blipFill>
        <p:spPr>
          <a:xfrm>
            <a:off x="4628245" y="1779690"/>
            <a:ext cx="2935509" cy="2780499"/>
          </a:xfrm>
          <a:prstGeom prst="rect">
            <a:avLst/>
          </a:prstGeom>
        </p:spPr>
      </p:pic>
      <p:pic>
        <p:nvPicPr>
          <p:cNvPr id="7" name="Picture 6" descr="A blue text on a black background&#10;&#10;Description automatically generated">
            <a:extLst>
              <a:ext uri="{FF2B5EF4-FFF2-40B4-BE49-F238E27FC236}">
                <a16:creationId xmlns:a16="http://schemas.microsoft.com/office/drawing/2014/main" id="{537C206F-9100-477C-0D2D-F2CFFF6E7B09}"/>
              </a:ext>
            </a:extLst>
          </p:cNvPr>
          <p:cNvPicPr>
            <a:picLocks noChangeAspect="1"/>
          </p:cNvPicPr>
          <p:nvPr/>
        </p:nvPicPr>
        <p:blipFill>
          <a:blip r:embed="rId3"/>
          <a:stretch>
            <a:fillRect/>
          </a:stretch>
        </p:blipFill>
        <p:spPr>
          <a:xfrm>
            <a:off x="355278" y="88303"/>
            <a:ext cx="1924050" cy="913973"/>
          </a:xfrm>
          <a:prstGeom prst="rect">
            <a:avLst/>
          </a:prstGeom>
        </p:spPr>
      </p:pic>
      <p:pic>
        <p:nvPicPr>
          <p:cNvPr id="9" name="Picture 8" descr="A white circle with blue text&#10;&#10;Description automatically generated">
            <a:extLst>
              <a:ext uri="{FF2B5EF4-FFF2-40B4-BE49-F238E27FC236}">
                <a16:creationId xmlns:a16="http://schemas.microsoft.com/office/drawing/2014/main" id="{B2FDB18E-8619-2498-5EDC-9E687FFB4627}"/>
              </a:ext>
            </a:extLst>
          </p:cNvPr>
          <p:cNvPicPr>
            <a:picLocks noChangeAspect="1"/>
          </p:cNvPicPr>
          <p:nvPr/>
        </p:nvPicPr>
        <p:blipFill>
          <a:blip r:embed="rId4"/>
          <a:stretch>
            <a:fillRect/>
          </a:stretch>
        </p:blipFill>
        <p:spPr>
          <a:xfrm>
            <a:off x="10496550" y="50371"/>
            <a:ext cx="1006799" cy="988039"/>
          </a:xfrm>
          <a:prstGeom prst="rect">
            <a:avLst/>
          </a:prstGeom>
        </p:spPr>
      </p:pic>
      <p:sp>
        <p:nvSpPr>
          <p:cNvPr id="14" name="TextBox 13">
            <a:extLst>
              <a:ext uri="{FF2B5EF4-FFF2-40B4-BE49-F238E27FC236}">
                <a16:creationId xmlns:a16="http://schemas.microsoft.com/office/drawing/2014/main" id="{7E3AC61E-71FF-17B5-252C-52513A82FD61}"/>
              </a:ext>
            </a:extLst>
          </p:cNvPr>
          <p:cNvSpPr txBox="1"/>
          <p:nvPr/>
        </p:nvSpPr>
        <p:spPr>
          <a:xfrm>
            <a:off x="3819525" y="365998"/>
            <a:ext cx="4867275" cy="1200329"/>
          </a:xfrm>
          <a:prstGeom prst="rect">
            <a:avLst/>
          </a:prstGeom>
          <a:noFill/>
        </p:spPr>
        <p:txBody>
          <a:bodyPr wrap="square" rtlCol="0">
            <a:spAutoFit/>
          </a:bodyPr>
          <a:lstStyle/>
          <a:p>
            <a:pPr algn="ctr"/>
            <a:r>
              <a:rPr lang="en-US" sz="3600" dirty="0">
                <a:solidFill>
                  <a:srgbClr val="7030A0"/>
                </a:solidFill>
                <a:latin typeface="Comic Sans MS" panose="030F0702030302020204" pitchFamily="66" charset="0"/>
              </a:rPr>
              <a:t>Pre to 3 Home Visitation Program</a:t>
            </a:r>
          </a:p>
        </p:txBody>
      </p:sp>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aph of a number of people with different colored lines&#10;&#10;Description automatically generated with medium confidence">
            <a:extLst>
              <a:ext uri="{FF2B5EF4-FFF2-40B4-BE49-F238E27FC236}">
                <a16:creationId xmlns:a16="http://schemas.microsoft.com/office/drawing/2014/main" id="{5D430C97-317C-B9A0-7FCC-119522C067F6}"/>
              </a:ext>
            </a:extLst>
          </p:cNvPr>
          <p:cNvPicPr>
            <a:picLocks noChangeAspect="1"/>
          </p:cNvPicPr>
          <p:nvPr/>
        </p:nvPicPr>
        <p:blipFill rotWithShape="1">
          <a:blip r:embed="rId3"/>
          <a:srcRect l="511"/>
          <a:stretch/>
        </p:blipFill>
        <p:spPr>
          <a:xfrm>
            <a:off x="3473509" y="1043606"/>
            <a:ext cx="8637211" cy="4770788"/>
          </a:xfrm>
          <a:prstGeom prst="rect">
            <a:avLst/>
          </a:prstGeom>
        </p:spPr>
      </p:pic>
      <p:sp>
        <p:nvSpPr>
          <p:cNvPr id="25" name="Slide Number Placeholder 24">
            <a:extLst>
              <a:ext uri="{FF2B5EF4-FFF2-40B4-BE49-F238E27FC236}">
                <a16:creationId xmlns:a16="http://schemas.microsoft.com/office/drawing/2014/main" id="{5058AE03-D409-0714-CCED-4548A9C92023}"/>
              </a:ext>
            </a:extLst>
          </p:cNvPr>
          <p:cNvSpPr>
            <a:spLocks noGrp="1"/>
          </p:cNvSpPr>
          <p:nvPr>
            <p:ph type="sldNum" sz="quarter" idx="12"/>
          </p:nvPr>
        </p:nvSpPr>
        <p:spPr/>
        <p:txBody>
          <a:bodyPr/>
          <a:lstStyle/>
          <a:p>
            <a:fld id="{48F63A3B-78C7-47BE-AE5E-E10140E04643}" type="slidenum">
              <a:rPr lang="en-US" smtClean="0"/>
              <a:t>10</a:t>
            </a:fld>
            <a:endParaRPr lang="en-US" dirty="0"/>
          </a:p>
        </p:txBody>
      </p:sp>
      <p:pic>
        <p:nvPicPr>
          <p:cNvPr id="3" name="Picture 2" descr="A pregnant person with a logo&#10;&#10;Description automatically generated with medium confidence">
            <a:extLst>
              <a:ext uri="{FF2B5EF4-FFF2-40B4-BE49-F238E27FC236}">
                <a16:creationId xmlns:a16="http://schemas.microsoft.com/office/drawing/2014/main" id="{CE537ABD-5F47-F0D7-A7AC-7D6B4D108E28}"/>
              </a:ext>
            </a:extLst>
          </p:cNvPr>
          <p:cNvPicPr>
            <a:picLocks noChangeAspect="1"/>
          </p:cNvPicPr>
          <p:nvPr/>
        </p:nvPicPr>
        <p:blipFill>
          <a:blip r:embed="rId4"/>
          <a:stretch>
            <a:fillRect/>
          </a:stretch>
        </p:blipFill>
        <p:spPr>
          <a:xfrm>
            <a:off x="10874597" y="5664470"/>
            <a:ext cx="1273476" cy="1206230"/>
          </a:xfrm>
          <a:prstGeom prst="rect">
            <a:avLst/>
          </a:prstGeom>
        </p:spPr>
      </p:pic>
    </p:spTree>
    <p:extLst>
      <p:ext uri="{BB962C8B-B14F-4D97-AF65-F5344CB8AC3E}">
        <p14:creationId xmlns:p14="http://schemas.microsoft.com/office/powerpoint/2010/main" val="2285713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2AAC21-E468-D4E9-2649-58346D008DFC}"/>
              </a:ext>
            </a:extLst>
          </p:cNvPr>
          <p:cNvSpPr>
            <a:spLocks noGrp="1"/>
          </p:cNvSpPr>
          <p:nvPr>
            <p:ph type="sldNum" sz="quarter" idx="12"/>
          </p:nvPr>
        </p:nvSpPr>
        <p:spPr/>
        <p:txBody>
          <a:bodyPr/>
          <a:lstStyle/>
          <a:p>
            <a:fld id="{48F63A3B-78C7-47BE-AE5E-E10140E04643}" type="slidenum">
              <a:rPr lang="en-US" smtClean="0"/>
              <a:t>11</a:t>
            </a:fld>
            <a:endParaRPr lang="en-US" dirty="0"/>
          </a:p>
        </p:txBody>
      </p:sp>
      <p:sp>
        <p:nvSpPr>
          <p:cNvPr id="8" name="Title 3">
            <a:extLst>
              <a:ext uri="{FF2B5EF4-FFF2-40B4-BE49-F238E27FC236}">
                <a16:creationId xmlns:a16="http://schemas.microsoft.com/office/drawing/2014/main" id="{6A0F1806-28CC-E460-2288-9874671633D8}"/>
              </a:ext>
            </a:extLst>
          </p:cNvPr>
          <p:cNvSpPr txBox="1">
            <a:spLocks/>
          </p:cNvSpPr>
          <p:nvPr/>
        </p:nvSpPr>
        <p:spPr>
          <a:xfrm>
            <a:off x="768096" y="572845"/>
            <a:ext cx="10671048" cy="768096"/>
          </a:xfrm>
          <a:prstGeom prst="rect">
            <a:avLst/>
          </a:prstGeom>
        </p:spPr>
        <p:txBody>
          <a:bodyPr/>
          <a:lst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a:lstStyle>
          <a:p>
            <a:r>
              <a:rPr lang="en-US" dirty="0"/>
              <a:t>Pre to 3 client Outcomes</a:t>
            </a:r>
          </a:p>
        </p:txBody>
      </p:sp>
      <p:pic>
        <p:nvPicPr>
          <p:cNvPr id="9" name="Picture 8" descr="A pregnant person with a logo&#10;&#10;Description automatically generated with medium confidence">
            <a:extLst>
              <a:ext uri="{FF2B5EF4-FFF2-40B4-BE49-F238E27FC236}">
                <a16:creationId xmlns:a16="http://schemas.microsoft.com/office/drawing/2014/main" id="{A7A7A91E-A991-0B3A-D57D-E010A5DE51D5}"/>
              </a:ext>
            </a:extLst>
          </p:cNvPr>
          <p:cNvPicPr>
            <a:picLocks noChangeAspect="1"/>
          </p:cNvPicPr>
          <p:nvPr/>
        </p:nvPicPr>
        <p:blipFill>
          <a:blip r:embed="rId2"/>
          <a:stretch>
            <a:fillRect/>
          </a:stretch>
        </p:blipFill>
        <p:spPr>
          <a:xfrm>
            <a:off x="10776553" y="5651770"/>
            <a:ext cx="1273476" cy="1206230"/>
          </a:xfrm>
          <a:prstGeom prst="rect">
            <a:avLst/>
          </a:prstGeom>
        </p:spPr>
      </p:pic>
      <p:pic>
        <p:nvPicPr>
          <p:cNvPr id="13" name="Picture 12" descr="A graph of different sizes and numbers&#10;&#10;Description automatically generated with medium confidence">
            <a:extLst>
              <a:ext uri="{FF2B5EF4-FFF2-40B4-BE49-F238E27FC236}">
                <a16:creationId xmlns:a16="http://schemas.microsoft.com/office/drawing/2014/main" id="{3DAF1CEC-3859-506A-0402-7D72D6CF4C7D}"/>
              </a:ext>
            </a:extLst>
          </p:cNvPr>
          <p:cNvPicPr>
            <a:picLocks noChangeAspect="1"/>
          </p:cNvPicPr>
          <p:nvPr/>
        </p:nvPicPr>
        <p:blipFill rotWithShape="1">
          <a:blip r:embed="rId3"/>
          <a:srcRect t="1720" r="1164"/>
          <a:stretch/>
        </p:blipFill>
        <p:spPr>
          <a:xfrm>
            <a:off x="1342642" y="1877380"/>
            <a:ext cx="9506715" cy="4671855"/>
          </a:xfrm>
          <a:prstGeom prst="rect">
            <a:avLst/>
          </a:prstGeom>
        </p:spPr>
      </p:pic>
    </p:spTree>
    <p:extLst>
      <p:ext uri="{BB962C8B-B14F-4D97-AF65-F5344CB8AC3E}">
        <p14:creationId xmlns:p14="http://schemas.microsoft.com/office/powerpoint/2010/main" val="1527351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ACB2A-D45A-DFA0-8ECA-51A959EB1593}"/>
              </a:ext>
            </a:extLst>
          </p:cNvPr>
          <p:cNvSpPr>
            <a:spLocks noGrp="1"/>
          </p:cNvSpPr>
          <p:nvPr>
            <p:ph type="title"/>
          </p:nvPr>
        </p:nvSpPr>
        <p:spPr>
          <a:xfrm>
            <a:off x="1378981" y="731520"/>
            <a:ext cx="10671048" cy="768096"/>
          </a:xfrm>
        </p:spPr>
        <p:txBody>
          <a:bodyPr/>
          <a:lstStyle/>
          <a:p>
            <a:r>
              <a:rPr lang="en-US" dirty="0"/>
              <a:t>Expansion &amp; funding sources</a:t>
            </a:r>
          </a:p>
        </p:txBody>
      </p:sp>
      <p:sp>
        <p:nvSpPr>
          <p:cNvPr id="4" name="Slide Number Placeholder 3">
            <a:extLst>
              <a:ext uri="{FF2B5EF4-FFF2-40B4-BE49-F238E27FC236}">
                <a16:creationId xmlns:a16="http://schemas.microsoft.com/office/drawing/2014/main" id="{C1AA0DBD-2D5A-90CF-AA47-CA5C4964A892}"/>
              </a:ext>
            </a:extLst>
          </p:cNvPr>
          <p:cNvSpPr>
            <a:spLocks noGrp="1"/>
          </p:cNvSpPr>
          <p:nvPr>
            <p:ph type="sldNum" sz="quarter" idx="12"/>
          </p:nvPr>
        </p:nvSpPr>
        <p:spPr/>
        <p:txBody>
          <a:bodyPr/>
          <a:lstStyle/>
          <a:p>
            <a:fld id="{48F63A3B-78C7-47BE-AE5E-E10140E04643}" type="slidenum">
              <a:rPr lang="en-US" smtClean="0"/>
              <a:t>12</a:t>
            </a:fld>
            <a:endParaRPr lang="en-US" dirty="0"/>
          </a:p>
        </p:txBody>
      </p:sp>
      <p:sp>
        <p:nvSpPr>
          <p:cNvPr id="8" name="Rectangle 7">
            <a:extLst>
              <a:ext uri="{FF2B5EF4-FFF2-40B4-BE49-F238E27FC236}">
                <a16:creationId xmlns:a16="http://schemas.microsoft.com/office/drawing/2014/main" id="{60EBD06E-671E-15B0-4687-535EC0A4EF39}"/>
              </a:ext>
            </a:extLst>
          </p:cNvPr>
          <p:cNvSpPr/>
          <p:nvPr/>
        </p:nvSpPr>
        <p:spPr>
          <a:xfrm>
            <a:off x="313765" y="2375645"/>
            <a:ext cx="5513294" cy="3236258"/>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regnant person with a logo&#10;&#10;Description automatically generated with medium confidence">
            <a:extLst>
              <a:ext uri="{FF2B5EF4-FFF2-40B4-BE49-F238E27FC236}">
                <a16:creationId xmlns:a16="http://schemas.microsoft.com/office/drawing/2014/main" id="{A2C299BC-5C77-9B2B-188C-A3CBDF5B0657}"/>
              </a:ext>
            </a:extLst>
          </p:cNvPr>
          <p:cNvPicPr>
            <a:picLocks noChangeAspect="1"/>
          </p:cNvPicPr>
          <p:nvPr/>
        </p:nvPicPr>
        <p:blipFill>
          <a:blip r:embed="rId2"/>
          <a:stretch>
            <a:fillRect/>
          </a:stretch>
        </p:blipFill>
        <p:spPr>
          <a:xfrm>
            <a:off x="10776553" y="5651770"/>
            <a:ext cx="1273476" cy="1206230"/>
          </a:xfrm>
          <a:prstGeom prst="rect">
            <a:avLst/>
          </a:prstGeom>
        </p:spPr>
      </p:pic>
      <p:sp>
        <p:nvSpPr>
          <p:cNvPr id="6" name="TextBox 5">
            <a:extLst>
              <a:ext uri="{FF2B5EF4-FFF2-40B4-BE49-F238E27FC236}">
                <a16:creationId xmlns:a16="http://schemas.microsoft.com/office/drawing/2014/main" id="{5E9A6B94-7BBD-9C2A-4305-35A099444035}"/>
              </a:ext>
            </a:extLst>
          </p:cNvPr>
          <p:cNvSpPr txBox="1"/>
          <p:nvPr/>
        </p:nvSpPr>
        <p:spPr>
          <a:xfrm>
            <a:off x="833717" y="2384611"/>
            <a:ext cx="4141695" cy="307654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200" b="1" dirty="0">
                <a:solidFill>
                  <a:schemeClr val="accent6"/>
                </a:solidFill>
              </a:rPr>
              <a:t>Expansion</a:t>
            </a:r>
          </a:p>
          <a:p>
            <a:pPr marL="742950" lvl="1" indent="-285750">
              <a:lnSpc>
                <a:spcPct val="150000"/>
              </a:lnSpc>
              <a:buFont typeface="Arial" panose="020B0604020202020204" pitchFamily="34" charset="0"/>
              <a:buChar char="•"/>
            </a:pPr>
            <a:r>
              <a:rPr lang="en-US" sz="2200" dirty="0">
                <a:solidFill>
                  <a:schemeClr val="accent6"/>
                </a:solidFill>
              </a:rPr>
              <a:t>Duplicating program in Dubois County</a:t>
            </a:r>
          </a:p>
          <a:p>
            <a:pPr marL="742950" lvl="1" indent="-285750">
              <a:lnSpc>
                <a:spcPct val="150000"/>
              </a:lnSpc>
              <a:buFont typeface="Arial" panose="020B0604020202020204" pitchFamily="34" charset="0"/>
              <a:buChar char="•"/>
            </a:pPr>
            <a:r>
              <a:rPr lang="en-US" sz="2200" dirty="0">
                <a:solidFill>
                  <a:schemeClr val="accent6"/>
                </a:solidFill>
              </a:rPr>
              <a:t>Anticipate duplicating to two additional counties in 2024</a:t>
            </a:r>
          </a:p>
        </p:txBody>
      </p:sp>
      <p:sp>
        <p:nvSpPr>
          <p:cNvPr id="9" name="Rectangle 8">
            <a:extLst>
              <a:ext uri="{FF2B5EF4-FFF2-40B4-BE49-F238E27FC236}">
                <a16:creationId xmlns:a16="http://schemas.microsoft.com/office/drawing/2014/main" id="{7A745336-7516-D0DA-E2BF-BFC56791A2EE}"/>
              </a:ext>
            </a:extLst>
          </p:cNvPr>
          <p:cNvSpPr/>
          <p:nvPr/>
        </p:nvSpPr>
        <p:spPr>
          <a:xfrm>
            <a:off x="6364943" y="2375645"/>
            <a:ext cx="5513294" cy="3236258"/>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3470736-DE6A-8F4B-0F95-77D7D93BD38D}"/>
              </a:ext>
            </a:extLst>
          </p:cNvPr>
          <p:cNvSpPr txBox="1"/>
          <p:nvPr/>
        </p:nvSpPr>
        <p:spPr>
          <a:xfrm>
            <a:off x="7046259" y="2384611"/>
            <a:ext cx="4141695" cy="307654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200" b="1" dirty="0">
                <a:solidFill>
                  <a:schemeClr val="accent6"/>
                </a:solidFill>
              </a:rPr>
              <a:t>Funding Sources</a:t>
            </a:r>
          </a:p>
          <a:p>
            <a:pPr marL="742950" lvl="1" indent="-285750">
              <a:lnSpc>
                <a:spcPct val="150000"/>
              </a:lnSpc>
              <a:buFont typeface="Arial" panose="020B0604020202020204" pitchFamily="34" charset="0"/>
              <a:buChar char="•"/>
            </a:pPr>
            <a:r>
              <a:rPr lang="en-US" sz="2200" dirty="0">
                <a:solidFill>
                  <a:schemeClr val="accent6"/>
                </a:solidFill>
              </a:rPr>
              <a:t>Revenue/billing</a:t>
            </a:r>
          </a:p>
          <a:p>
            <a:pPr marL="742950" lvl="1" indent="-285750">
              <a:lnSpc>
                <a:spcPct val="150000"/>
              </a:lnSpc>
              <a:buFont typeface="Arial" panose="020B0604020202020204" pitchFamily="34" charset="0"/>
              <a:buChar char="•"/>
            </a:pPr>
            <a:r>
              <a:rPr lang="en-US" sz="2200" dirty="0">
                <a:solidFill>
                  <a:schemeClr val="accent6"/>
                </a:solidFill>
              </a:rPr>
              <a:t>Grants</a:t>
            </a:r>
          </a:p>
          <a:p>
            <a:pPr marL="742950" lvl="1" indent="-285750">
              <a:lnSpc>
                <a:spcPct val="150000"/>
              </a:lnSpc>
              <a:buFont typeface="Arial" panose="020B0604020202020204" pitchFamily="34" charset="0"/>
              <a:buChar char="•"/>
            </a:pPr>
            <a:r>
              <a:rPr lang="en-US" sz="2200" dirty="0">
                <a:solidFill>
                  <a:schemeClr val="accent6"/>
                </a:solidFill>
              </a:rPr>
              <a:t>Local Non-Profit Foundations</a:t>
            </a:r>
          </a:p>
          <a:p>
            <a:pPr marL="742950" lvl="1" indent="-285750">
              <a:lnSpc>
                <a:spcPct val="150000"/>
              </a:lnSpc>
              <a:buFont typeface="Arial" panose="020B0604020202020204" pitchFamily="34" charset="0"/>
              <a:buChar char="•"/>
            </a:pPr>
            <a:r>
              <a:rPr lang="en-US" sz="2200" dirty="0">
                <a:solidFill>
                  <a:schemeClr val="accent6"/>
                </a:solidFill>
              </a:rPr>
              <a:t>Purdue Partnership</a:t>
            </a:r>
          </a:p>
        </p:txBody>
      </p:sp>
    </p:spTree>
    <p:extLst>
      <p:ext uri="{BB962C8B-B14F-4D97-AF65-F5344CB8AC3E}">
        <p14:creationId xmlns:p14="http://schemas.microsoft.com/office/powerpoint/2010/main" val="434679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2A732-577B-00E4-4BF6-F0A3BE1AA19A}"/>
              </a:ext>
            </a:extLst>
          </p:cNvPr>
          <p:cNvSpPr>
            <a:spLocks noGrp="1"/>
          </p:cNvSpPr>
          <p:nvPr>
            <p:ph type="title"/>
          </p:nvPr>
        </p:nvSpPr>
        <p:spPr>
          <a:xfrm>
            <a:off x="5330412" y="1257209"/>
            <a:ext cx="6431282" cy="1337638"/>
          </a:xfrm>
        </p:spPr>
        <p:txBody>
          <a:bodyPr/>
          <a:lstStyle/>
          <a:p>
            <a:r>
              <a:rPr lang="en-US" cap="none" dirty="0"/>
              <a:t>Pre to 3 program helps me be the mom I want to be while helping me practice self-regulation and social emotional skills.</a:t>
            </a:r>
          </a:p>
        </p:txBody>
      </p:sp>
      <p:sp>
        <p:nvSpPr>
          <p:cNvPr id="3" name="Text Placeholder 2">
            <a:extLst>
              <a:ext uri="{FF2B5EF4-FFF2-40B4-BE49-F238E27FC236}">
                <a16:creationId xmlns:a16="http://schemas.microsoft.com/office/drawing/2014/main" id="{7E3B9EFB-AA70-2C1D-1E64-3BD10710236A}"/>
              </a:ext>
            </a:extLst>
          </p:cNvPr>
          <p:cNvSpPr>
            <a:spLocks noGrp="1"/>
          </p:cNvSpPr>
          <p:nvPr>
            <p:ph type="body" sz="quarter" idx="15"/>
          </p:nvPr>
        </p:nvSpPr>
        <p:spPr>
          <a:xfrm>
            <a:off x="4553172" y="845729"/>
            <a:ext cx="704339" cy="1034510"/>
          </a:xfrm>
          <a:ln>
            <a:noFill/>
          </a:ln>
        </p:spPr>
        <p:txBody>
          <a:bodyPr/>
          <a:lstStyle/>
          <a:p>
            <a:endParaRPr lang="en-US" dirty="0"/>
          </a:p>
        </p:txBody>
      </p:sp>
      <p:sp>
        <p:nvSpPr>
          <p:cNvPr id="4" name="Text Placeholder 3">
            <a:extLst>
              <a:ext uri="{FF2B5EF4-FFF2-40B4-BE49-F238E27FC236}">
                <a16:creationId xmlns:a16="http://schemas.microsoft.com/office/drawing/2014/main" id="{3C8C566E-5BA4-E2F4-10E1-AE60F7E06F2F}"/>
              </a:ext>
            </a:extLst>
          </p:cNvPr>
          <p:cNvSpPr>
            <a:spLocks noGrp="1"/>
          </p:cNvSpPr>
          <p:nvPr>
            <p:ph type="body" sz="quarter" idx="13"/>
          </p:nvPr>
        </p:nvSpPr>
        <p:spPr>
          <a:xfrm>
            <a:off x="4838252" y="4505067"/>
            <a:ext cx="6923442" cy="1827989"/>
          </a:xfrm>
        </p:spPr>
        <p:txBody>
          <a:bodyPr/>
          <a:lstStyle/>
          <a:p>
            <a:r>
              <a:rPr lang="en-US" sz="1600" dirty="0"/>
              <a:t>After being referred to the Pre to 3program by the VCHD lab, she is now sober and in recovery from substance use disorder. She was wary of the program at first but promised herself to give it a try. She met with the Pre to 3 team from 8 weeks prenatal until now…18 months postpartum! She proudly shares how the tools learned in Pre to 3 not only helps her be the mom that she wants to be for her child but helps her practice self-regulation and social emotional skills that aid in managing her recovery.</a:t>
            </a:r>
          </a:p>
        </p:txBody>
      </p:sp>
      <p:sp>
        <p:nvSpPr>
          <p:cNvPr id="5" name="Text Placeholder 4">
            <a:extLst>
              <a:ext uri="{FF2B5EF4-FFF2-40B4-BE49-F238E27FC236}">
                <a16:creationId xmlns:a16="http://schemas.microsoft.com/office/drawing/2014/main" id="{26D8B5B5-EE04-7656-2C72-2D9160C1A152}"/>
              </a:ext>
            </a:extLst>
          </p:cNvPr>
          <p:cNvSpPr>
            <a:spLocks noGrp="1"/>
          </p:cNvSpPr>
          <p:nvPr>
            <p:ph type="body" sz="quarter" idx="14"/>
          </p:nvPr>
        </p:nvSpPr>
        <p:spPr>
          <a:xfrm>
            <a:off x="10089738" y="3237609"/>
            <a:ext cx="704339" cy="1034510"/>
          </a:xfrm>
        </p:spPr>
        <p:txBody>
          <a:bodyPr/>
          <a:lstStyle/>
          <a:p>
            <a:endParaRPr lang="en-US" dirty="0"/>
          </a:p>
        </p:txBody>
      </p:sp>
      <p:sp>
        <p:nvSpPr>
          <p:cNvPr id="6" name="Slide Number Placeholder 5">
            <a:extLst>
              <a:ext uri="{FF2B5EF4-FFF2-40B4-BE49-F238E27FC236}">
                <a16:creationId xmlns:a16="http://schemas.microsoft.com/office/drawing/2014/main" id="{54A096E4-1DAF-E12E-48AC-022ADAC0C344}"/>
              </a:ext>
            </a:extLst>
          </p:cNvPr>
          <p:cNvSpPr>
            <a:spLocks noGrp="1"/>
          </p:cNvSpPr>
          <p:nvPr>
            <p:ph type="sldNum" sz="quarter" idx="12"/>
          </p:nvPr>
        </p:nvSpPr>
        <p:spPr/>
        <p:txBody>
          <a:bodyPr/>
          <a:lstStyle/>
          <a:p>
            <a:fld id="{48F63A3B-78C7-47BE-AE5E-E10140E04643}" type="slidenum">
              <a:rPr lang="en-US" smtClean="0"/>
              <a:t>13</a:t>
            </a:fld>
            <a:endParaRPr lang="en-US" dirty="0"/>
          </a:p>
        </p:txBody>
      </p:sp>
    </p:spTree>
    <p:extLst>
      <p:ext uri="{BB962C8B-B14F-4D97-AF65-F5344CB8AC3E}">
        <p14:creationId xmlns:p14="http://schemas.microsoft.com/office/powerpoint/2010/main" val="3724422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426-5B7C-607E-D413-5D2C9495CC0A}"/>
              </a:ext>
            </a:extLst>
          </p:cNvPr>
          <p:cNvSpPr>
            <a:spLocks noGrp="1"/>
          </p:cNvSpPr>
          <p:nvPr>
            <p:ph type="ctrTitle"/>
          </p:nvPr>
        </p:nvSpPr>
        <p:spPr>
          <a:xfrm>
            <a:off x="1195354" y="1851211"/>
            <a:ext cx="4676528" cy="3155577"/>
          </a:xfrm>
        </p:spPr>
        <p:txBody>
          <a:bodyPr/>
          <a:lstStyle/>
          <a:p>
            <a:pPr>
              <a:lnSpc>
                <a:spcPct val="100000"/>
              </a:lnSpc>
            </a:pPr>
            <a:r>
              <a:rPr lang="en-US" sz="6000" dirty="0"/>
              <a:t>THANK YOU</a:t>
            </a:r>
          </a:p>
        </p:txBody>
      </p:sp>
      <p:pic>
        <p:nvPicPr>
          <p:cNvPr id="4" name="Picture 3" descr="A pregnant person with a logo&#10;&#10;Description automatically generated with medium confidence">
            <a:extLst>
              <a:ext uri="{FF2B5EF4-FFF2-40B4-BE49-F238E27FC236}">
                <a16:creationId xmlns:a16="http://schemas.microsoft.com/office/drawing/2014/main" id="{9A5B250C-7D01-8411-1786-77301759E26E}"/>
              </a:ext>
            </a:extLst>
          </p:cNvPr>
          <p:cNvPicPr>
            <a:picLocks noChangeAspect="1"/>
          </p:cNvPicPr>
          <p:nvPr/>
        </p:nvPicPr>
        <p:blipFill>
          <a:blip r:embed="rId2"/>
          <a:stretch>
            <a:fillRect/>
          </a:stretch>
        </p:blipFill>
        <p:spPr>
          <a:xfrm>
            <a:off x="10776553" y="5651770"/>
            <a:ext cx="1273476" cy="1206230"/>
          </a:xfrm>
          <a:prstGeom prst="rect">
            <a:avLst/>
          </a:prstGeom>
        </p:spPr>
      </p:pic>
    </p:spTree>
    <p:extLst>
      <p:ext uri="{BB962C8B-B14F-4D97-AF65-F5344CB8AC3E}">
        <p14:creationId xmlns:p14="http://schemas.microsoft.com/office/powerpoint/2010/main" val="1003962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99114D8-CFCC-D25B-AF89-9A5D94A1AC3C}"/>
              </a:ext>
            </a:extLst>
          </p:cNvPr>
          <p:cNvSpPr>
            <a:spLocks noGrp="1"/>
          </p:cNvSpPr>
          <p:nvPr>
            <p:ph type="body" sz="quarter" idx="13"/>
          </p:nvPr>
        </p:nvSpPr>
        <p:spPr>
          <a:xfrm>
            <a:off x="4371190" y="2820333"/>
            <a:ext cx="6700221" cy="1787525"/>
          </a:xfrm>
        </p:spPr>
        <p:txBody>
          <a:bodyPr/>
          <a:lstStyle/>
          <a:p>
            <a:pPr>
              <a:lnSpc>
                <a:spcPct val="150000"/>
              </a:lnSpc>
            </a:pPr>
            <a:r>
              <a:rPr lang="en-US" dirty="0"/>
              <a:t>Cheryl Musgrave			President</a:t>
            </a:r>
          </a:p>
          <a:p>
            <a:pPr>
              <a:lnSpc>
                <a:spcPct val="150000"/>
              </a:lnSpc>
            </a:pPr>
            <a:r>
              <a:rPr lang="en-US" dirty="0"/>
              <a:t>Justin </a:t>
            </a:r>
            <a:r>
              <a:rPr lang="en-US" dirty="0" err="1"/>
              <a:t>Elpers</a:t>
            </a:r>
            <a:r>
              <a:rPr lang="en-US" dirty="0"/>
              <a:t>				Vice President</a:t>
            </a:r>
          </a:p>
          <a:p>
            <a:pPr>
              <a:lnSpc>
                <a:spcPct val="150000"/>
              </a:lnSpc>
            </a:pPr>
            <a:r>
              <a:rPr lang="en-US" dirty="0"/>
              <a:t>Mike Goebel				Member </a:t>
            </a:r>
          </a:p>
        </p:txBody>
      </p:sp>
      <p:sp>
        <p:nvSpPr>
          <p:cNvPr id="6" name="Slide Number Placeholder 5">
            <a:extLst>
              <a:ext uri="{FF2B5EF4-FFF2-40B4-BE49-F238E27FC236}">
                <a16:creationId xmlns:a16="http://schemas.microsoft.com/office/drawing/2014/main" id="{81CB0D10-9C46-00B5-2A93-DA4D60C35980}"/>
              </a:ext>
            </a:extLst>
          </p:cNvPr>
          <p:cNvSpPr>
            <a:spLocks noGrp="1"/>
          </p:cNvSpPr>
          <p:nvPr>
            <p:ph type="sldNum" sz="quarter" idx="12"/>
          </p:nvPr>
        </p:nvSpPr>
        <p:spPr/>
        <p:txBody>
          <a:bodyPr/>
          <a:lstStyle/>
          <a:p>
            <a:fld id="{48F63A3B-78C7-47BE-AE5E-E10140E04643}" type="slidenum">
              <a:rPr lang="en-US" smtClean="0"/>
              <a:t>15</a:t>
            </a:fld>
            <a:endParaRPr lang="en-US" dirty="0"/>
          </a:p>
        </p:txBody>
      </p:sp>
      <p:sp>
        <p:nvSpPr>
          <p:cNvPr id="7" name="Title 1">
            <a:extLst>
              <a:ext uri="{FF2B5EF4-FFF2-40B4-BE49-F238E27FC236}">
                <a16:creationId xmlns:a16="http://schemas.microsoft.com/office/drawing/2014/main" id="{56B19AD7-774C-33E0-EFB6-9A37A273F086}"/>
              </a:ext>
            </a:extLst>
          </p:cNvPr>
          <p:cNvSpPr>
            <a:spLocks noGrp="1"/>
          </p:cNvSpPr>
          <p:nvPr>
            <p:ph type="title"/>
          </p:nvPr>
        </p:nvSpPr>
        <p:spPr>
          <a:xfrm>
            <a:off x="5420484" y="721120"/>
            <a:ext cx="5801748" cy="768096"/>
          </a:xfrm>
        </p:spPr>
        <p:txBody>
          <a:bodyPr/>
          <a:lstStyle/>
          <a:p>
            <a:r>
              <a:rPr lang="en-US" dirty="0"/>
              <a:t>County Commissioners</a:t>
            </a:r>
          </a:p>
        </p:txBody>
      </p:sp>
    </p:spTree>
    <p:extLst>
      <p:ext uri="{BB962C8B-B14F-4D97-AF65-F5344CB8AC3E}">
        <p14:creationId xmlns:p14="http://schemas.microsoft.com/office/powerpoint/2010/main" val="2241351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9FF9C42-F93A-4F44-7DEF-4B27A46D7079}"/>
              </a:ext>
            </a:extLst>
          </p:cNvPr>
          <p:cNvSpPr>
            <a:spLocks noGrp="1"/>
          </p:cNvSpPr>
          <p:nvPr>
            <p:ph type="sldNum" sz="quarter" idx="12"/>
          </p:nvPr>
        </p:nvSpPr>
        <p:spPr/>
        <p:txBody>
          <a:bodyPr/>
          <a:lstStyle/>
          <a:p>
            <a:fld id="{48F63A3B-78C7-47BE-AE5E-E10140E04643}" type="slidenum">
              <a:rPr lang="en-US" smtClean="0"/>
              <a:t>16</a:t>
            </a:fld>
            <a:endParaRPr lang="en-US" dirty="0"/>
          </a:p>
        </p:txBody>
      </p:sp>
      <p:sp>
        <p:nvSpPr>
          <p:cNvPr id="7" name="Title 1">
            <a:extLst>
              <a:ext uri="{FF2B5EF4-FFF2-40B4-BE49-F238E27FC236}">
                <a16:creationId xmlns:a16="http://schemas.microsoft.com/office/drawing/2014/main" id="{9405AEAF-6BC1-E1C3-815D-F727EB36B4B1}"/>
              </a:ext>
            </a:extLst>
          </p:cNvPr>
          <p:cNvSpPr>
            <a:spLocks noGrp="1"/>
          </p:cNvSpPr>
          <p:nvPr>
            <p:ph type="title"/>
          </p:nvPr>
        </p:nvSpPr>
        <p:spPr>
          <a:xfrm>
            <a:off x="5483237" y="713230"/>
            <a:ext cx="5801748" cy="768096"/>
          </a:xfrm>
        </p:spPr>
        <p:txBody>
          <a:bodyPr/>
          <a:lstStyle/>
          <a:p>
            <a:r>
              <a:rPr lang="en-US" dirty="0"/>
              <a:t>VCHD Board of health</a:t>
            </a:r>
          </a:p>
        </p:txBody>
      </p:sp>
      <p:sp>
        <p:nvSpPr>
          <p:cNvPr id="8" name="Text Placeholder 3">
            <a:extLst>
              <a:ext uri="{FF2B5EF4-FFF2-40B4-BE49-F238E27FC236}">
                <a16:creationId xmlns:a16="http://schemas.microsoft.com/office/drawing/2014/main" id="{C44798F9-824B-C183-6CE1-51DE1C9512A2}"/>
              </a:ext>
            </a:extLst>
          </p:cNvPr>
          <p:cNvSpPr txBox="1">
            <a:spLocks/>
          </p:cNvSpPr>
          <p:nvPr/>
        </p:nvSpPr>
        <p:spPr>
          <a:xfrm>
            <a:off x="3986604" y="1870075"/>
            <a:ext cx="7946316" cy="4145243"/>
          </a:xfrm>
          <a:prstGeom prst="rect">
            <a:avLst/>
          </a:prstGeom>
        </p:spPr>
        <p:txBody>
          <a:bodyPr vert="horz" lIns="0" tIns="0" rIns="0" bIns="0" rtlCol="0">
            <a:noAutofit/>
          </a:bodyPr>
          <a:lstStyle>
            <a:lvl1pPr marL="0" indent="0" algn="l" defTabSz="914400" rtl="0" eaLnBrk="1" latinLnBrk="0" hangingPunct="1">
              <a:lnSpc>
                <a:spcPct val="100000"/>
              </a:lnSpc>
              <a:spcBef>
                <a:spcPts val="360"/>
              </a:spcBef>
              <a:buFont typeface="Arial" panose="020B0604020202020204" pitchFamily="34" charset="0"/>
              <a:buNone/>
              <a:defRPr sz="24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dirty="0"/>
              <a:t>Dr. Mark Royer, MD, MBA				Chair </a:t>
            </a:r>
          </a:p>
          <a:p>
            <a:pPr>
              <a:lnSpc>
                <a:spcPct val="150000"/>
              </a:lnSpc>
            </a:pPr>
            <a:r>
              <a:rPr lang="en-US" dirty="0"/>
              <a:t>Sandie Strader-McMillen, MHA, MBA		Vice-Chair</a:t>
            </a:r>
          </a:p>
          <a:p>
            <a:pPr>
              <a:lnSpc>
                <a:spcPct val="150000"/>
              </a:lnSpc>
            </a:pPr>
            <a:r>
              <a:rPr lang="en-US" dirty="0"/>
              <a:t>Dr. Mark E. </a:t>
            </a:r>
            <a:r>
              <a:rPr lang="en-US" dirty="0" err="1"/>
              <a:t>Wohlford</a:t>
            </a:r>
            <a:r>
              <a:rPr lang="en-US" dirty="0"/>
              <a:t>, DDS, PhD			Member </a:t>
            </a:r>
          </a:p>
          <a:p>
            <a:pPr>
              <a:lnSpc>
                <a:spcPct val="150000"/>
              </a:lnSpc>
            </a:pPr>
            <a:r>
              <a:rPr lang="en-US" dirty="0"/>
              <a:t>Dr. R Michelle Galen, MD, FAAFP, FAWM	Member</a:t>
            </a:r>
          </a:p>
          <a:p>
            <a:pPr>
              <a:lnSpc>
                <a:spcPct val="150000"/>
              </a:lnSpc>
            </a:pPr>
            <a:r>
              <a:rPr lang="en-US" dirty="0"/>
              <a:t>Dr. Julie </a:t>
            </a:r>
            <a:r>
              <a:rPr lang="en-US" dirty="0" err="1"/>
              <a:t>Wohrley</a:t>
            </a:r>
            <a:r>
              <a:rPr lang="en-US" dirty="0"/>
              <a:t>, MD				Member</a:t>
            </a:r>
          </a:p>
          <a:p>
            <a:pPr>
              <a:lnSpc>
                <a:spcPct val="150000"/>
              </a:lnSpc>
            </a:pPr>
            <a:r>
              <a:rPr lang="en-US" dirty="0"/>
              <a:t>Margaret Musgrave 					Member</a:t>
            </a:r>
          </a:p>
          <a:p>
            <a:pPr>
              <a:lnSpc>
                <a:spcPct val="150000"/>
              </a:lnSpc>
            </a:pPr>
            <a:r>
              <a:rPr lang="en-US" dirty="0"/>
              <a:t>Dr. Maria Del Rio Hoover, MD			Member</a:t>
            </a:r>
          </a:p>
        </p:txBody>
      </p:sp>
    </p:spTree>
    <p:extLst>
      <p:ext uri="{BB962C8B-B14F-4D97-AF65-F5344CB8AC3E}">
        <p14:creationId xmlns:p14="http://schemas.microsoft.com/office/powerpoint/2010/main" val="87172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4D5230F-263C-E1BC-5BC8-11F142FB6B13}"/>
              </a:ext>
            </a:extLst>
          </p:cNvPr>
          <p:cNvSpPr>
            <a:spLocks noGrp="1"/>
          </p:cNvSpPr>
          <p:nvPr>
            <p:ph type="sldNum" sz="quarter" idx="12"/>
          </p:nvPr>
        </p:nvSpPr>
        <p:spPr/>
        <p:txBody>
          <a:bodyPr/>
          <a:lstStyle/>
          <a:p>
            <a:fld id="{48F63A3B-78C7-47BE-AE5E-E10140E04643}" type="slidenum">
              <a:rPr lang="en-US" smtClean="0"/>
              <a:t>2</a:t>
            </a:fld>
            <a:endParaRPr lang="en-US" dirty="0"/>
          </a:p>
        </p:txBody>
      </p:sp>
      <p:grpSp>
        <p:nvGrpSpPr>
          <p:cNvPr id="68" name="Group 70">
            <a:extLst>
              <a:ext uri="{FF2B5EF4-FFF2-40B4-BE49-F238E27FC236}">
                <a16:creationId xmlns:a16="http://schemas.microsoft.com/office/drawing/2014/main" id="{B3BFDAAA-52A4-9F80-4BA5-9E6BDF5A8EBB}"/>
              </a:ext>
            </a:extLst>
          </p:cNvPr>
          <p:cNvGrpSpPr/>
          <p:nvPr/>
        </p:nvGrpSpPr>
        <p:grpSpPr>
          <a:xfrm>
            <a:off x="455864" y="5960061"/>
            <a:ext cx="618654" cy="579170"/>
            <a:chOff x="0" y="0"/>
            <a:chExt cx="812800" cy="812800"/>
          </a:xfrm>
        </p:grpSpPr>
        <p:sp>
          <p:nvSpPr>
            <p:cNvPr id="69" name="Freeform 71">
              <a:extLst>
                <a:ext uri="{FF2B5EF4-FFF2-40B4-BE49-F238E27FC236}">
                  <a16:creationId xmlns:a16="http://schemas.microsoft.com/office/drawing/2014/main" id="{78D977DF-C450-F24C-C5B3-188CF95D7EC0}"/>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US" sz="2000"/>
            </a:p>
          </p:txBody>
        </p:sp>
        <p:sp>
          <p:nvSpPr>
            <p:cNvPr id="70" name="TextBox 72">
              <a:extLst>
                <a:ext uri="{FF2B5EF4-FFF2-40B4-BE49-F238E27FC236}">
                  <a16:creationId xmlns:a16="http://schemas.microsoft.com/office/drawing/2014/main" id="{69844DA8-F8A8-366C-094F-D4DD0FB7D13C}"/>
                </a:ext>
              </a:extLst>
            </p:cNvPr>
            <p:cNvSpPr txBox="1"/>
            <p:nvPr/>
          </p:nvSpPr>
          <p:spPr>
            <a:xfrm>
              <a:off x="76200" y="19050"/>
              <a:ext cx="660400" cy="717550"/>
            </a:xfrm>
            <a:prstGeom prst="rect">
              <a:avLst/>
            </a:prstGeom>
          </p:spPr>
          <p:txBody>
            <a:bodyPr lIns="50800" tIns="50800" rIns="50800" bIns="50800" rtlCol="0" anchor="ctr"/>
            <a:lstStyle/>
            <a:p>
              <a:pPr algn="ctr">
                <a:lnSpc>
                  <a:spcPts val="3359"/>
                </a:lnSpc>
              </a:pPr>
              <a:endParaRPr sz="2000"/>
            </a:p>
          </p:txBody>
        </p:sp>
      </p:grpSp>
      <p:sp>
        <p:nvSpPr>
          <p:cNvPr id="72" name="Freeform 74">
            <a:extLst>
              <a:ext uri="{FF2B5EF4-FFF2-40B4-BE49-F238E27FC236}">
                <a16:creationId xmlns:a16="http://schemas.microsoft.com/office/drawing/2014/main" id="{3680EC2E-E0B0-ECC7-CE86-9A97FEDA856F}"/>
              </a:ext>
            </a:extLst>
          </p:cNvPr>
          <p:cNvSpPr/>
          <p:nvPr/>
        </p:nvSpPr>
        <p:spPr>
          <a:xfrm>
            <a:off x="2637204" y="5997734"/>
            <a:ext cx="615893" cy="57917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02C8F"/>
          </a:solidFill>
        </p:spPr>
        <p:txBody>
          <a:bodyPr/>
          <a:lstStyle/>
          <a:p>
            <a:endParaRPr lang="en-US" sz="2000"/>
          </a:p>
        </p:txBody>
      </p:sp>
      <p:sp>
        <p:nvSpPr>
          <p:cNvPr id="75" name="Freeform 80">
            <a:extLst>
              <a:ext uri="{FF2B5EF4-FFF2-40B4-BE49-F238E27FC236}">
                <a16:creationId xmlns:a16="http://schemas.microsoft.com/office/drawing/2014/main" id="{A159C1CE-6947-C74D-B6D1-7A51A6ED180A}"/>
              </a:ext>
            </a:extLst>
          </p:cNvPr>
          <p:cNvSpPr/>
          <p:nvPr/>
        </p:nvSpPr>
        <p:spPr>
          <a:xfrm>
            <a:off x="7095917" y="5996559"/>
            <a:ext cx="615893" cy="57917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00000"/>
          </a:solidFill>
        </p:spPr>
        <p:txBody>
          <a:bodyPr/>
          <a:lstStyle/>
          <a:p>
            <a:endParaRPr lang="en-US" sz="2000"/>
          </a:p>
        </p:txBody>
      </p:sp>
      <p:sp>
        <p:nvSpPr>
          <p:cNvPr id="77" name="TextBox 82">
            <a:extLst>
              <a:ext uri="{FF2B5EF4-FFF2-40B4-BE49-F238E27FC236}">
                <a16:creationId xmlns:a16="http://schemas.microsoft.com/office/drawing/2014/main" id="{7D0521B8-6C5C-C8DD-3167-DF50D170F2B5}"/>
              </a:ext>
            </a:extLst>
          </p:cNvPr>
          <p:cNvSpPr txBox="1"/>
          <p:nvPr/>
        </p:nvSpPr>
        <p:spPr>
          <a:xfrm>
            <a:off x="784150" y="6060236"/>
            <a:ext cx="1947069" cy="462371"/>
          </a:xfrm>
          <a:prstGeom prst="rect">
            <a:avLst/>
          </a:prstGeom>
        </p:spPr>
        <p:txBody>
          <a:bodyPr lIns="0" tIns="0" rIns="0" bIns="0" rtlCol="0" anchor="t">
            <a:spAutoFit/>
          </a:bodyPr>
          <a:lstStyle/>
          <a:p>
            <a:pPr algn="ctr">
              <a:lnSpc>
                <a:spcPts val="4160"/>
              </a:lnSpc>
            </a:pPr>
            <a:r>
              <a:rPr lang="en-US" sz="2000" dirty="0">
                <a:solidFill>
                  <a:srgbClr val="142414"/>
                </a:solidFill>
                <a:latin typeface="Canva Sans"/>
              </a:rPr>
              <a:t>White IMR </a:t>
            </a:r>
          </a:p>
        </p:txBody>
      </p:sp>
      <p:sp>
        <p:nvSpPr>
          <p:cNvPr id="78" name="TextBox 83">
            <a:extLst>
              <a:ext uri="{FF2B5EF4-FFF2-40B4-BE49-F238E27FC236}">
                <a16:creationId xmlns:a16="http://schemas.microsoft.com/office/drawing/2014/main" id="{1A3053F2-3CA9-DB3D-EDF3-5CEA6284527C}"/>
              </a:ext>
            </a:extLst>
          </p:cNvPr>
          <p:cNvSpPr txBox="1"/>
          <p:nvPr/>
        </p:nvSpPr>
        <p:spPr>
          <a:xfrm>
            <a:off x="3093938" y="6055309"/>
            <a:ext cx="1382217" cy="462371"/>
          </a:xfrm>
          <a:prstGeom prst="rect">
            <a:avLst/>
          </a:prstGeom>
        </p:spPr>
        <p:txBody>
          <a:bodyPr lIns="0" tIns="0" rIns="0" bIns="0" rtlCol="0" anchor="t">
            <a:spAutoFit/>
          </a:bodyPr>
          <a:lstStyle/>
          <a:p>
            <a:pPr algn="ctr">
              <a:lnSpc>
                <a:spcPts val="4160"/>
              </a:lnSpc>
            </a:pPr>
            <a:r>
              <a:rPr lang="en-US" sz="2000" dirty="0">
                <a:solidFill>
                  <a:srgbClr val="142414"/>
                </a:solidFill>
                <a:latin typeface="Canva Sans"/>
              </a:rPr>
              <a:t>IN  IMR </a:t>
            </a:r>
          </a:p>
        </p:txBody>
      </p:sp>
      <p:sp>
        <p:nvSpPr>
          <p:cNvPr id="79" name="TextBox 84">
            <a:extLst>
              <a:ext uri="{FF2B5EF4-FFF2-40B4-BE49-F238E27FC236}">
                <a16:creationId xmlns:a16="http://schemas.microsoft.com/office/drawing/2014/main" id="{A7DC0131-3CCD-B229-A479-528094B4A1C9}"/>
              </a:ext>
            </a:extLst>
          </p:cNvPr>
          <p:cNvSpPr txBox="1"/>
          <p:nvPr/>
        </p:nvSpPr>
        <p:spPr>
          <a:xfrm>
            <a:off x="7423638" y="6017209"/>
            <a:ext cx="1999159" cy="462371"/>
          </a:xfrm>
          <a:prstGeom prst="rect">
            <a:avLst/>
          </a:prstGeom>
        </p:spPr>
        <p:txBody>
          <a:bodyPr lIns="0" tIns="0" rIns="0" bIns="0" rtlCol="0" anchor="t">
            <a:spAutoFit/>
          </a:bodyPr>
          <a:lstStyle/>
          <a:p>
            <a:pPr algn="ctr">
              <a:lnSpc>
                <a:spcPts val="4243"/>
              </a:lnSpc>
            </a:pPr>
            <a:r>
              <a:rPr lang="en-US" sz="2000" dirty="0">
                <a:solidFill>
                  <a:srgbClr val="142414"/>
                </a:solidFill>
                <a:latin typeface="Canva Sans"/>
              </a:rPr>
              <a:t>Black  IMR </a:t>
            </a:r>
          </a:p>
        </p:txBody>
      </p:sp>
      <p:sp>
        <p:nvSpPr>
          <p:cNvPr id="80" name="TextBox 85">
            <a:extLst>
              <a:ext uri="{FF2B5EF4-FFF2-40B4-BE49-F238E27FC236}">
                <a16:creationId xmlns:a16="http://schemas.microsoft.com/office/drawing/2014/main" id="{88A4F69C-BB00-5973-36C5-B7C213054C13}"/>
              </a:ext>
            </a:extLst>
          </p:cNvPr>
          <p:cNvSpPr txBox="1"/>
          <p:nvPr/>
        </p:nvSpPr>
        <p:spPr>
          <a:xfrm>
            <a:off x="4757717" y="6017209"/>
            <a:ext cx="2489895" cy="462371"/>
          </a:xfrm>
          <a:prstGeom prst="rect">
            <a:avLst/>
          </a:prstGeom>
        </p:spPr>
        <p:txBody>
          <a:bodyPr lIns="0" tIns="0" rIns="0" bIns="0" rtlCol="0" anchor="t">
            <a:spAutoFit/>
          </a:bodyPr>
          <a:lstStyle/>
          <a:p>
            <a:pPr algn="ctr">
              <a:lnSpc>
                <a:spcPts val="4211"/>
              </a:lnSpc>
            </a:pPr>
            <a:r>
              <a:rPr lang="en-US" sz="2000" dirty="0">
                <a:solidFill>
                  <a:srgbClr val="142414"/>
                </a:solidFill>
                <a:latin typeface="Canva Sans"/>
              </a:rPr>
              <a:t>Hispanic IMR </a:t>
            </a:r>
          </a:p>
        </p:txBody>
      </p:sp>
      <p:sp>
        <p:nvSpPr>
          <p:cNvPr id="82" name="Freeform 74">
            <a:extLst>
              <a:ext uri="{FF2B5EF4-FFF2-40B4-BE49-F238E27FC236}">
                <a16:creationId xmlns:a16="http://schemas.microsoft.com/office/drawing/2014/main" id="{EFA1C0FE-1335-FCEF-6486-23E5F4CADB0E}"/>
              </a:ext>
            </a:extLst>
          </p:cNvPr>
          <p:cNvSpPr/>
          <p:nvPr/>
        </p:nvSpPr>
        <p:spPr>
          <a:xfrm>
            <a:off x="4538373" y="5994369"/>
            <a:ext cx="615893" cy="57917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B0F0"/>
          </a:solidFill>
        </p:spPr>
        <p:txBody>
          <a:bodyPr/>
          <a:lstStyle/>
          <a:p>
            <a:endParaRPr lang="en-US" sz="2000"/>
          </a:p>
        </p:txBody>
      </p:sp>
      <p:sp>
        <p:nvSpPr>
          <p:cNvPr id="84" name="Title 1">
            <a:extLst>
              <a:ext uri="{FF2B5EF4-FFF2-40B4-BE49-F238E27FC236}">
                <a16:creationId xmlns:a16="http://schemas.microsoft.com/office/drawing/2014/main" id="{625CD9FE-397B-2081-97A7-2B4728056220}"/>
              </a:ext>
            </a:extLst>
          </p:cNvPr>
          <p:cNvSpPr txBox="1">
            <a:spLocks/>
          </p:cNvSpPr>
          <p:nvPr/>
        </p:nvSpPr>
        <p:spPr>
          <a:xfrm>
            <a:off x="1351774" y="178467"/>
            <a:ext cx="9049818" cy="768096"/>
          </a:xfrm>
          <a:prstGeom prst="rect">
            <a:avLst/>
          </a:prstGeom>
        </p:spPr>
        <p:txBody>
          <a:bodyPr/>
          <a:lst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a:lstStyle>
          <a:p>
            <a:r>
              <a:rPr lang="en-US" dirty="0"/>
              <a:t>Vanderburgh county data</a:t>
            </a:r>
          </a:p>
        </p:txBody>
      </p:sp>
      <p:pic>
        <p:nvPicPr>
          <p:cNvPr id="85" name="Picture 84" descr="A pregnant person with a logo&#10;&#10;Description automatically generated with medium confidence">
            <a:extLst>
              <a:ext uri="{FF2B5EF4-FFF2-40B4-BE49-F238E27FC236}">
                <a16:creationId xmlns:a16="http://schemas.microsoft.com/office/drawing/2014/main" id="{9233665C-20A6-32AD-28EF-4A87C497256A}"/>
              </a:ext>
            </a:extLst>
          </p:cNvPr>
          <p:cNvPicPr>
            <a:picLocks noChangeAspect="1"/>
          </p:cNvPicPr>
          <p:nvPr/>
        </p:nvPicPr>
        <p:blipFill>
          <a:blip r:embed="rId2"/>
          <a:stretch>
            <a:fillRect/>
          </a:stretch>
        </p:blipFill>
        <p:spPr>
          <a:xfrm>
            <a:off x="10776553" y="5670820"/>
            <a:ext cx="1273476" cy="1206230"/>
          </a:xfrm>
          <a:prstGeom prst="rect">
            <a:avLst/>
          </a:prstGeom>
        </p:spPr>
      </p:pic>
      <p:grpSp>
        <p:nvGrpSpPr>
          <p:cNvPr id="2" name="Group 6">
            <a:extLst>
              <a:ext uri="{FF2B5EF4-FFF2-40B4-BE49-F238E27FC236}">
                <a16:creationId xmlns:a16="http://schemas.microsoft.com/office/drawing/2014/main" id="{0822DC5B-9935-B910-E02E-6BA4CD91847E}"/>
              </a:ext>
            </a:extLst>
          </p:cNvPr>
          <p:cNvGrpSpPr/>
          <p:nvPr/>
        </p:nvGrpSpPr>
        <p:grpSpPr>
          <a:xfrm>
            <a:off x="111277" y="744179"/>
            <a:ext cx="11992762" cy="4919021"/>
            <a:chOff x="0" y="-57150"/>
            <a:chExt cx="20865887" cy="8442495"/>
          </a:xfrm>
        </p:grpSpPr>
        <p:sp>
          <p:nvSpPr>
            <p:cNvPr id="86" name="TextBox 7">
              <a:extLst>
                <a:ext uri="{FF2B5EF4-FFF2-40B4-BE49-F238E27FC236}">
                  <a16:creationId xmlns:a16="http://schemas.microsoft.com/office/drawing/2014/main" id="{414289ED-DD98-DC63-12A1-07E2C73F0DE9}"/>
                </a:ext>
              </a:extLst>
            </p:cNvPr>
            <p:cNvSpPr txBox="1"/>
            <p:nvPr/>
          </p:nvSpPr>
          <p:spPr>
            <a:xfrm>
              <a:off x="1299792" y="7600447"/>
              <a:ext cx="1190697" cy="784898"/>
            </a:xfrm>
            <a:prstGeom prst="rect">
              <a:avLst/>
            </a:prstGeom>
          </p:spPr>
          <p:txBody>
            <a:bodyPr lIns="0" tIns="0" rIns="0" bIns="0" rtlCol="0" anchor="t">
              <a:spAutoFit/>
            </a:bodyPr>
            <a:lstStyle/>
            <a:p>
              <a:pPr algn="ctr">
                <a:lnSpc>
                  <a:spcPts val="4312"/>
                </a:lnSpc>
              </a:pPr>
              <a:r>
                <a:rPr lang="en-US" sz="2200" dirty="0">
                  <a:solidFill>
                    <a:srgbClr val="FFFFFF"/>
                  </a:solidFill>
                  <a:latin typeface="Open Sans Light"/>
                </a:rPr>
                <a:t>2011</a:t>
              </a:r>
            </a:p>
          </p:txBody>
        </p:sp>
        <p:sp>
          <p:nvSpPr>
            <p:cNvPr id="87" name="TextBox 8">
              <a:extLst>
                <a:ext uri="{FF2B5EF4-FFF2-40B4-BE49-F238E27FC236}">
                  <a16:creationId xmlns:a16="http://schemas.microsoft.com/office/drawing/2014/main" id="{2B26951B-518C-8301-52D8-388BFB16FCC6}"/>
                </a:ext>
              </a:extLst>
            </p:cNvPr>
            <p:cNvSpPr txBox="1"/>
            <p:nvPr/>
          </p:nvSpPr>
          <p:spPr>
            <a:xfrm>
              <a:off x="3106530" y="7600446"/>
              <a:ext cx="1190697" cy="784898"/>
            </a:xfrm>
            <a:prstGeom prst="rect">
              <a:avLst/>
            </a:prstGeom>
          </p:spPr>
          <p:txBody>
            <a:bodyPr lIns="0" tIns="0" rIns="0" bIns="0" rtlCol="0" anchor="t">
              <a:spAutoFit/>
            </a:bodyPr>
            <a:lstStyle/>
            <a:p>
              <a:pPr algn="ctr">
                <a:lnSpc>
                  <a:spcPts val="4312"/>
                </a:lnSpc>
              </a:pPr>
              <a:r>
                <a:rPr lang="en-US" sz="2200">
                  <a:solidFill>
                    <a:srgbClr val="FFFFFF"/>
                  </a:solidFill>
                  <a:latin typeface="Open Sans Light"/>
                </a:rPr>
                <a:t>2012</a:t>
              </a:r>
            </a:p>
          </p:txBody>
        </p:sp>
        <p:sp>
          <p:nvSpPr>
            <p:cNvPr id="88" name="TextBox 9">
              <a:extLst>
                <a:ext uri="{FF2B5EF4-FFF2-40B4-BE49-F238E27FC236}">
                  <a16:creationId xmlns:a16="http://schemas.microsoft.com/office/drawing/2014/main" id="{ECEF1D76-A016-007B-98CA-15F1E596EB4A}"/>
                </a:ext>
              </a:extLst>
            </p:cNvPr>
            <p:cNvSpPr txBox="1"/>
            <p:nvPr/>
          </p:nvSpPr>
          <p:spPr>
            <a:xfrm>
              <a:off x="4913269" y="7600446"/>
              <a:ext cx="1190697" cy="784898"/>
            </a:xfrm>
            <a:prstGeom prst="rect">
              <a:avLst/>
            </a:prstGeom>
          </p:spPr>
          <p:txBody>
            <a:bodyPr lIns="0" tIns="0" rIns="0" bIns="0" rtlCol="0" anchor="t">
              <a:spAutoFit/>
            </a:bodyPr>
            <a:lstStyle/>
            <a:p>
              <a:pPr algn="ctr">
                <a:lnSpc>
                  <a:spcPts val="4312"/>
                </a:lnSpc>
              </a:pPr>
              <a:r>
                <a:rPr lang="en-US" sz="2200">
                  <a:solidFill>
                    <a:srgbClr val="FFFFFF"/>
                  </a:solidFill>
                  <a:latin typeface="Open Sans Light"/>
                </a:rPr>
                <a:t>2013</a:t>
              </a:r>
            </a:p>
          </p:txBody>
        </p:sp>
        <p:sp>
          <p:nvSpPr>
            <p:cNvPr id="89" name="TextBox 10">
              <a:extLst>
                <a:ext uri="{FF2B5EF4-FFF2-40B4-BE49-F238E27FC236}">
                  <a16:creationId xmlns:a16="http://schemas.microsoft.com/office/drawing/2014/main" id="{7AD4ADD5-E752-07B3-4D5F-EE70722E5F7C}"/>
                </a:ext>
              </a:extLst>
            </p:cNvPr>
            <p:cNvSpPr txBox="1"/>
            <p:nvPr/>
          </p:nvSpPr>
          <p:spPr>
            <a:xfrm>
              <a:off x="6720006" y="7600446"/>
              <a:ext cx="1190697" cy="784898"/>
            </a:xfrm>
            <a:prstGeom prst="rect">
              <a:avLst/>
            </a:prstGeom>
          </p:spPr>
          <p:txBody>
            <a:bodyPr lIns="0" tIns="0" rIns="0" bIns="0" rtlCol="0" anchor="t">
              <a:spAutoFit/>
            </a:bodyPr>
            <a:lstStyle/>
            <a:p>
              <a:pPr algn="ctr">
                <a:lnSpc>
                  <a:spcPts val="4312"/>
                </a:lnSpc>
              </a:pPr>
              <a:r>
                <a:rPr lang="en-US" sz="2200">
                  <a:solidFill>
                    <a:srgbClr val="FFFFFF"/>
                  </a:solidFill>
                  <a:latin typeface="Open Sans Light"/>
                </a:rPr>
                <a:t>2014</a:t>
              </a:r>
            </a:p>
          </p:txBody>
        </p:sp>
        <p:sp>
          <p:nvSpPr>
            <p:cNvPr id="90" name="TextBox 11">
              <a:extLst>
                <a:ext uri="{FF2B5EF4-FFF2-40B4-BE49-F238E27FC236}">
                  <a16:creationId xmlns:a16="http://schemas.microsoft.com/office/drawing/2014/main" id="{DC78E57E-00BD-EB65-D927-3142A1E4BAA0}"/>
                </a:ext>
              </a:extLst>
            </p:cNvPr>
            <p:cNvSpPr txBox="1"/>
            <p:nvPr/>
          </p:nvSpPr>
          <p:spPr>
            <a:xfrm>
              <a:off x="8526744" y="7600446"/>
              <a:ext cx="1190697" cy="784898"/>
            </a:xfrm>
            <a:prstGeom prst="rect">
              <a:avLst/>
            </a:prstGeom>
          </p:spPr>
          <p:txBody>
            <a:bodyPr lIns="0" tIns="0" rIns="0" bIns="0" rtlCol="0" anchor="t">
              <a:spAutoFit/>
            </a:bodyPr>
            <a:lstStyle/>
            <a:p>
              <a:pPr algn="ctr">
                <a:lnSpc>
                  <a:spcPts val="4312"/>
                </a:lnSpc>
              </a:pPr>
              <a:r>
                <a:rPr lang="en-US" sz="2200">
                  <a:solidFill>
                    <a:srgbClr val="FFFFFF"/>
                  </a:solidFill>
                  <a:latin typeface="Open Sans Light"/>
                </a:rPr>
                <a:t>2015</a:t>
              </a:r>
            </a:p>
          </p:txBody>
        </p:sp>
        <p:sp>
          <p:nvSpPr>
            <p:cNvPr id="91" name="TextBox 12">
              <a:extLst>
                <a:ext uri="{FF2B5EF4-FFF2-40B4-BE49-F238E27FC236}">
                  <a16:creationId xmlns:a16="http://schemas.microsoft.com/office/drawing/2014/main" id="{A2F82AF8-DE78-C6C7-0726-116077F4F84A}"/>
                </a:ext>
              </a:extLst>
            </p:cNvPr>
            <p:cNvSpPr txBox="1"/>
            <p:nvPr/>
          </p:nvSpPr>
          <p:spPr>
            <a:xfrm>
              <a:off x="10333480" y="7600446"/>
              <a:ext cx="1190697" cy="784898"/>
            </a:xfrm>
            <a:prstGeom prst="rect">
              <a:avLst/>
            </a:prstGeom>
          </p:spPr>
          <p:txBody>
            <a:bodyPr lIns="0" tIns="0" rIns="0" bIns="0" rtlCol="0" anchor="t">
              <a:spAutoFit/>
            </a:bodyPr>
            <a:lstStyle/>
            <a:p>
              <a:pPr algn="ctr">
                <a:lnSpc>
                  <a:spcPts val="4312"/>
                </a:lnSpc>
              </a:pPr>
              <a:r>
                <a:rPr lang="en-US" sz="2200">
                  <a:solidFill>
                    <a:srgbClr val="FFFFFF"/>
                  </a:solidFill>
                  <a:latin typeface="Open Sans Light"/>
                </a:rPr>
                <a:t>2016</a:t>
              </a:r>
            </a:p>
          </p:txBody>
        </p:sp>
        <p:sp>
          <p:nvSpPr>
            <p:cNvPr id="92" name="TextBox 13">
              <a:extLst>
                <a:ext uri="{FF2B5EF4-FFF2-40B4-BE49-F238E27FC236}">
                  <a16:creationId xmlns:a16="http://schemas.microsoft.com/office/drawing/2014/main" id="{6A31F85C-DAD3-183F-7E25-F0AF99DE18F0}"/>
                </a:ext>
              </a:extLst>
            </p:cNvPr>
            <p:cNvSpPr txBox="1"/>
            <p:nvPr/>
          </p:nvSpPr>
          <p:spPr>
            <a:xfrm>
              <a:off x="12140218" y="7600446"/>
              <a:ext cx="1190697" cy="784898"/>
            </a:xfrm>
            <a:prstGeom prst="rect">
              <a:avLst/>
            </a:prstGeom>
          </p:spPr>
          <p:txBody>
            <a:bodyPr lIns="0" tIns="0" rIns="0" bIns="0" rtlCol="0" anchor="t">
              <a:spAutoFit/>
            </a:bodyPr>
            <a:lstStyle/>
            <a:p>
              <a:pPr algn="ctr">
                <a:lnSpc>
                  <a:spcPts val="4312"/>
                </a:lnSpc>
              </a:pPr>
              <a:r>
                <a:rPr lang="en-US" sz="2200">
                  <a:solidFill>
                    <a:srgbClr val="FFFFFF"/>
                  </a:solidFill>
                  <a:latin typeface="Open Sans Light"/>
                </a:rPr>
                <a:t>2017</a:t>
              </a:r>
            </a:p>
          </p:txBody>
        </p:sp>
        <p:sp>
          <p:nvSpPr>
            <p:cNvPr id="93" name="TextBox 14">
              <a:extLst>
                <a:ext uri="{FF2B5EF4-FFF2-40B4-BE49-F238E27FC236}">
                  <a16:creationId xmlns:a16="http://schemas.microsoft.com/office/drawing/2014/main" id="{1A40C667-0CA5-D6C3-16CE-3E898B3CECCF}"/>
                </a:ext>
              </a:extLst>
            </p:cNvPr>
            <p:cNvSpPr txBox="1"/>
            <p:nvPr/>
          </p:nvSpPr>
          <p:spPr>
            <a:xfrm>
              <a:off x="13946956" y="7600446"/>
              <a:ext cx="1190697" cy="784898"/>
            </a:xfrm>
            <a:prstGeom prst="rect">
              <a:avLst/>
            </a:prstGeom>
          </p:spPr>
          <p:txBody>
            <a:bodyPr lIns="0" tIns="0" rIns="0" bIns="0" rtlCol="0" anchor="t">
              <a:spAutoFit/>
            </a:bodyPr>
            <a:lstStyle/>
            <a:p>
              <a:pPr algn="ctr">
                <a:lnSpc>
                  <a:spcPts val="4312"/>
                </a:lnSpc>
              </a:pPr>
              <a:r>
                <a:rPr lang="en-US" sz="2200">
                  <a:solidFill>
                    <a:srgbClr val="FFFFFF"/>
                  </a:solidFill>
                  <a:latin typeface="Open Sans Light"/>
                </a:rPr>
                <a:t>2018</a:t>
              </a:r>
            </a:p>
          </p:txBody>
        </p:sp>
        <p:sp>
          <p:nvSpPr>
            <p:cNvPr id="94" name="TextBox 15">
              <a:extLst>
                <a:ext uri="{FF2B5EF4-FFF2-40B4-BE49-F238E27FC236}">
                  <a16:creationId xmlns:a16="http://schemas.microsoft.com/office/drawing/2014/main" id="{07665762-FC3F-0EC8-3CCD-C2116397AB50}"/>
                </a:ext>
              </a:extLst>
            </p:cNvPr>
            <p:cNvSpPr txBox="1"/>
            <p:nvPr/>
          </p:nvSpPr>
          <p:spPr>
            <a:xfrm>
              <a:off x="15753694" y="7600446"/>
              <a:ext cx="1190697" cy="784898"/>
            </a:xfrm>
            <a:prstGeom prst="rect">
              <a:avLst/>
            </a:prstGeom>
          </p:spPr>
          <p:txBody>
            <a:bodyPr lIns="0" tIns="0" rIns="0" bIns="0" rtlCol="0" anchor="t">
              <a:spAutoFit/>
            </a:bodyPr>
            <a:lstStyle/>
            <a:p>
              <a:pPr algn="ctr">
                <a:lnSpc>
                  <a:spcPts val="4312"/>
                </a:lnSpc>
              </a:pPr>
              <a:r>
                <a:rPr lang="en-US" sz="2200" dirty="0">
                  <a:solidFill>
                    <a:srgbClr val="FFFFFF"/>
                  </a:solidFill>
                  <a:latin typeface="Open Sans Light"/>
                </a:rPr>
                <a:t>2019</a:t>
              </a:r>
            </a:p>
          </p:txBody>
        </p:sp>
        <p:sp>
          <p:nvSpPr>
            <p:cNvPr id="95" name="TextBox 16">
              <a:extLst>
                <a:ext uri="{FF2B5EF4-FFF2-40B4-BE49-F238E27FC236}">
                  <a16:creationId xmlns:a16="http://schemas.microsoft.com/office/drawing/2014/main" id="{C7C006D7-830B-DBD8-A159-1D9E1765673E}"/>
                </a:ext>
              </a:extLst>
            </p:cNvPr>
            <p:cNvSpPr txBox="1"/>
            <p:nvPr/>
          </p:nvSpPr>
          <p:spPr>
            <a:xfrm>
              <a:off x="17560432" y="7600446"/>
              <a:ext cx="1190697" cy="784898"/>
            </a:xfrm>
            <a:prstGeom prst="rect">
              <a:avLst/>
            </a:prstGeom>
          </p:spPr>
          <p:txBody>
            <a:bodyPr lIns="0" tIns="0" rIns="0" bIns="0" rtlCol="0" anchor="t">
              <a:spAutoFit/>
            </a:bodyPr>
            <a:lstStyle/>
            <a:p>
              <a:pPr algn="ctr">
                <a:lnSpc>
                  <a:spcPts val="4312"/>
                </a:lnSpc>
              </a:pPr>
              <a:r>
                <a:rPr lang="en-US" sz="2200" dirty="0">
                  <a:solidFill>
                    <a:srgbClr val="FFFFFF"/>
                  </a:solidFill>
                  <a:latin typeface="Open Sans Light"/>
                </a:rPr>
                <a:t>2020</a:t>
              </a:r>
            </a:p>
          </p:txBody>
        </p:sp>
        <p:sp>
          <p:nvSpPr>
            <p:cNvPr id="96" name="TextBox 17">
              <a:extLst>
                <a:ext uri="{FF2B5EF4-FFF2-40B4-BE49-F238E27FC236}">
                  <a16:creationId xmlns:a16="http://schemas.microsoft.com/office/drawing/2014/main" id="{E8E45166-EA21-A8B5-EC65-3D3519CBA121}"/>
                </a:ext>
              </a:extLst>
            </p:cNvPr>
            <p:cNvSpPr txBox="1"/>
            <p:nvPr/>
          </p:nvSpPr>
          <p:spPr>
            <a:xfrm>
              <a:off x="19367170" y="7600446"/>
              <a:ext cx="1190697" cy="784898"/>
            </a:xfrm>
            <a:prstGeom prst="rect">
              <a:avLst/>
            </a:prstGeom>
          </p:spPr>
          <p:txBody>
            <a:bodyPr lIns="0" tIns="0" rIns="0" bIns="0" rtlCol="0" anchor="t">
              <a:spAutoFit/>
            </a:bodyPr>
            <a:lstStyle/>
            <a:p>
              <a:pPr algn="ctr">
                <a:lnSpc>
                  <a:spcPts val="4312"/>
                </a:lnSpc>
              </a:pPr>
              <a:r>
                <a:rPr lang="en-US" sz="2200">
                  <a:solidFill>
                    <a:srgbClr val="FFFFFF"/>
                  </a:solidFill>
                  <a:latin typeface="Open Sans Light"/>
                </a:rPr>
                <a:t>2021</a:t>
              </a:r>
            </a:p>
          </p:txBody>
        </p:sp>
        <p:grpSp>
          <p:nvGrpSpPr>
            <p:cNvPr id="97" name="Group 18">
              <a:extLst>
                <a:ext uri="{FF2B5EF4-FFF2-40B4-BE49-F238E27FC236}">
                  <a16:creationId xmlns:a16="http://schemas.microsoft.com/office/drawing/2014/main" id="{DD8856B1-D3C5-FE00-11DA-87CA8FDB018C}"/>
                </a:ext>
              </a:extLst>
            </p:cNvPr>
            <p:cNvGrpSpPr>
              <a:grpSpLocks noChangeAspect="1"/>
            </p:cNvGrpSpPr>
            <p:nvPr/>
          </p:nvGrpSpPr>
          <p:grpSpPr>
            <a:xfrm>
              <a:off x="991771" y="305885"/>
              <a:ext cx="19874116" cy="7090938"/>
              <a:chOff x="0" y="0"/>
              <a:chExt cx="12336679" cy="4401636"/>
            </a:xfrm>
          </p:grpSpPr>
          <p:sp>
            <p:nvSpPr>
              <p:cNvPr id="143" name="Freeform 19">
                <a:extLst>
                  <a:ext uri="{FF2B5EF4-FFF2-40B4-BE49-F238E27FC236}">
                    <a16:creationId xmlns:a16="http://schemas.microsoft.com/office/drawing/2014/main" id="{5B1CF0AC-6FE4-2911-50A2-26A3569D2EED}"/>
                  </a:ext>
                </a:extLst>
              </p:cNvPr>
              <p:cNvSpPr/>
              <p:nvPr/>
            </p:nvSpPr>
            <p:spPr>
              <a:xfrm>
                <a:off x="0" y="-6350"/>
                <a:ext cx="12336679" cy="12700"/>
              </a:xfrm>
              <a:custGeom>
                <a:avLst/>
                <a:gdLst/>
                <a:ahLst/>
                <a:cxnLst/>
                <a:rect l="l" t="t" r="r" b="b"/>
                <a:pathLst>
                  <a:path w="12336679" h="12700">
                    <a:moveTo>
                      <a:pt x="0" y="0"/>
                    </a:moveTo>
                    <a:lnTo>
                      <a:pt x="12336679" y="0"/>
                    </a:lnTo>
                    <a:lnTo>
                      <a:pt x="12336679" y="12700"/>
                    </a:lnTo>
                    <a:lnTo>
                      <a:pt x="0" y="12700"/>
                    </a:lnTo>
                    <a:close/>
                  </a:path>
                </a:pathLst>
              </a:custGeom>
              <a:solidFill>
                <a:srgbClr val="FFFFFF">
                  <a:alpha val="24706"/>
                </a:srgbClr>
              </a:solidFill>
            </p:spPr>
            <p:txBody>
              <a:bodyPr/>
              <a:lstStyle/>
              <a:p>
                <a:endParaRPr lang="en-US"/>
              </a:p>
            </p:txBody>
          </p:sp>
          <p:sp>
            <p:nvSpPr>
              <p:cNvPr id="144" name="Freeform 20">
                <a:extLst>
                  <a:ext uri="{FF2B5EF4-FFF2-40B4-BE49-F238E27FC236}">
                    <a16:creationId xmlns:a16="http://schemas.microsoft.com/office/drawing/2014/main" id="{0AC9799D-C8E8-616B-5F92-37243F84C81F}"/>
                  </a:ext>
                </a:extLst>
              </p:cNvPr>
              <p:cNvSpPr/>
              <p:nvPr/>
            </p:nvSpPr>
            <p:spPr>
              <a:xfrm>
                <a:off x="0" y="1460862"/>
                <a:ext cx="12336679" cy="12700"/>
              </a:xfrm>
              <a:custGeom>
                <a:avLst/>
                <a:gdLst/>
                <a:ahLst/>
                <a:cxnLst/>
                <a:rect l="l" t="t" r="r" b="b"/>
                <a:pathLst>
                  <a:path w="12336679" h="12700">
                    <a:moveTo>
                      <a:pt x="0" y="0"/>
                    </a:moveTo>
                    <a:lnTo>
                      <a:pt x="12336679" y="0"/>
                    </a:lnTo>
                    <a:lnTo>
                      <a:pt x="12336679" y="12700"/>
                    </a:lnTo>
                    <a:lnTo>
                      <a:pt x="0" y="12700"/>
                    </a:lnTo>
                    <a:close/>
                  </a:path>
                </a:pathLst>
              </a:custGeom>
              <a:solidFill>
                <a:srgbClr val="FFFFFF">
                  <a:alpha val="24706"/>
                </a:srgbClr>
              </a:solidFill>
            </p:spPr>
            <p:txBody>
              <a:bodyPr/>
              <a:lstStyle/>
              <a:p>
                <a:endParaRPr lang="en-US"/>
              </a:p>
            </p:txBody>
          </p:sp>
          <p:sp>
            <p:nvSpPr>
              <p:cNvPr id="145" name="Freeform 21">
                <a:extLst>
                  <a:ext uri="{FF2B5EF4-FFF2-40B4-BE49-F238E27FC236}">
                    <a16:creationId xmlns:a16="http://schemas.microsoft.com/office/drawing/2014/main" id="{927D6230-37A2-15BE-D88A-D05EC7390EFD}"/>
                  </a:ext>
                </a:extLst>
              </p:cNvPr>
              <p:cNvSpPr/>
              <p:nvPr/>
            </p:nvSpPr>
            <p:spPr>
              <a:xfrm>
                <a:off x="0" y="2928074"/>
                <a:ext cx="12336679" cy="12700"/>
              </a:xfrm>
              <a:custGeom>
                <a:avLst/>
                <a:gdLst/>
                <a:ahLst/>
                <a:cxnLst/>
                <a:rect l="l" t="t" r="r" b="b"/>
                <a:pathLst>
                  <a:path w="12336679" h="12700">
                    <a:moveTo>
                      <a:pt x="0" y="0"/>
                    </a:moveTo>
                    <a:lnTo>
                      <a:pt x="12336679" y="0"/>
                    </a:lnTo>
                    <a:lnTo>
                      <a:pt x="12336679" y="12700"/>
                    </a:lnTo>
                    <a:lnTo>
                      <a:pt x="0" y="12700"/>
                    </a:lnTo>
                    <a:close/>
                  </a:path>
                </a:pathLst>
              </a:custGeom>
              <a:solidFill>
                <a:srgbClr val="FFFFFF">
                  <a:alpha val="24706"/>
                </a:srgbClr>
              </a:solidFill>
            </p:spPr>
            <p:txBody>
              <a:bodyPr/>
              <a:lstStyle/>
              <a:p>
                <a:endParaRPr lang="en-US"/>
              </a:p>
            </p:txBody>
          </p:sp>
          <p:sp>
            <p:nvSpPr>
              <p:cNvPr id="146" name="Freeform 22">
                <a:extLst>
                  <a:ext uri="{FF2B5EF4-FFF2-40B4-BE49-F238E27FC236}">
                    <a16:creationId xmlns:a16="http://schemas.microsoft.com/office/drawing/2014/main" id="{09760582-BC52-4A09-8EBD-4FDD90C643D5}"/>
                  </a:ext>
                </a:extLst>
              </p:cNvPr>
              <p:cNvSpPr/>
              <p:nvPr/>
            </p:nvSpPr>
            <p:spPr>
              <a:xfrm>
                <a:off x="0" y="4395286"/>
                <a:ext cx="12336679" cy="12700"/>
              </a:xfrm>
              <a:custGeom>
                <a:avLst/>
                <a:gdLst/>
                <a:ahLst/>
                <a:cxnLst/>
                <a:rect l="l" t="t" r="r" b="b"/>
                <a:pathLst>
                  <a:path w="12336679" h="12700">
                    <a:moveTo>
                      <a:pt x="0" y="0"/>
                    </a:moveTo>
                    <a:lnTo>
                      <a:pt x="12336679" y="0"/>
                    </a:lnTo>
                    <a:lnTo>
                      <a:pt x="12336679" y="12700"/>
                    </a:lnTo>
                    <a:lnTo>
                      <a:pt x="0" y="12700"/>
                    </a:lnTo>
                    <a:close/>
                  </a:path>
                </a:pathLst>
              </a:custGeom>
              <a:solidFill>
                <a:srgbClr val="FFFFFF">
                  <a:alpha val="60000"/>
                </a:srgbClr>
              </a:solidFill>
            </p:spPr>
            <p:txBody>
              <a:bodyPr/>
              <a:lstStyle/>
              <a:p>
                <a:endParaRPr lang="en-US"/>
              </a:p>
            </p:txBody>
          </p:sp>
        </p:grpSp>
        <p:sp>
          <p:nvSpPr>
            <p:cNvPr id="98" name="TextBox 23">
              <a:extLst>
                <a:ext uri="{FF2B5EF4-FFF2-40B4-BE49-F238E27FC236}">
                  <a16:creationId xmlns:a16="http://schemas.microsoft.com/office/drawing/2014/main" id="{C6CB95CA-2C86-30B1-A8F5-4485F805A7B4}"/>
                </a:ext>
              </a:extLst>
            </p:cNvPr>
            <p:cNvSpPr txBox="1"/>
            <p:nvPr/>
          </p:nvSpPr>
          <p:spPr>
            <a:xfrm>
              <a:off x="0" y="-57150"/>
              <a:ext cx="730998" cy="795556"/>
            </a:xfrm>
            <a:prstGeom prst="rect">
              <a:avLst/>
            </a:prstGeom>
          </p:spPr>
          <p:txBody>
            <a:bodyPr lIns="0" tIns="0" rIns="0" bIns="0" rtlCol="0" anchor="t">
              <a:spAutoFit/>
            </a:bodyPr>
            <a:lstStyle/>
            <a:p>
              <a:pPr algn="r">
                <a:lnSpc>
                  <a:spcPts val="4312"/>
                </a:lnSpc>
              </a:pPr>
              <a:r>
                <a:rPr lang="en-US" sz="2200" dirty="0">
                  <a:solidFill>
                    <a:srgbClr val="FFFFFF"/>
                  </a:solidFill>
                  <a:latin typeface="Open Sans Light"/>
                </a:rPr>
                <a:t>30 </a:t>
              </a:r>
            </a:p>
          </p:txBody>
        </p:sp>
        <p:sp>
          <p:nvSpPr>
            <p:cNvPr id="99" name="TextBox 24">
              <a:extLst>
                <a:ext uri="{FF2B5EF4-FFF2-40B4-BE49-F238E27FC236}">
                  <a16:creationId xmlns:a16="http://schemas.microsoft.com/office/drawing/2014/main" id="{5EA14A58-FAA6-E453-9623-EE163E7A89C5}"/>
                </a:ext>
              </a:extLst>
            </p:cNvPr>
            <p:cNvSpPr txBox="1"/>
            <p:nvPr/>
          </p:nvSpPr>
          <p:spPr>
            <a:xfrm>
              <a:off x="0" y="2306497"/>
              <a:ext cx="730998" cy="795556"/>
            </a:xfrm>
            <a:prstGeom prst="rect">
              <a:avLst/>
            </a:prstGeom>
          </p:spPr>
          <p:txBody>
            <a:bodyPr lIns="0" tIns="0" rIns="0" bIns="0" rtlCol="0" anchor="t">
              <a:spAutoFit/>
            </a:bodyPr>
            <a:lstStyle/>
            <a:p>
              <a:pPr algn="r">
                <a:lnSpc>
                  <a:spcPts val="4312"/>
                </a:lnSpc>
              </a:pPr>
              <a:r>
                <a:rPr lang="en-US" sz="2200">
                  <a:solidFill>
                    <a:srgbClr val="FFFFFF"/>
                  </a:solidFill>
                  <a:latin typeface="Open Sans Light"/>
                </a:rPr>
                <a:t>20 </a:t>
              </a:r>
            </a:p>
          </p:txBody>
        </p:sp>
        <p:sp>
          <p:nvSpPr>
            <p:cNvPr id="100" name="TextBox 25">
              <a:extLst>
                <a:ext uri="{FF2B5EF4-FFF2-40B4-BE49-F238E27FC236}">
                  <a16:creationId xmlns:a16="http://schemas.microsoft.com/office/drawing/2014/main" id="{446694D3-AE8C-B9F2-2B77-F138AB1C7986}"/>
                </a:ext>
              </a:extLst>
            </p:cNvPr>
            <p:cNvSpPr txBox="1"/>
            <p:nvPr/>
          </p:nvSpPr>
          <p:spPr>
            <a:xfrm>
              <a:off x="0" y="4670142"/>
              <a:ext cx="730998" cy="795556"/>
            </a:xfrm>
            <a:prstGeom prst="rect">
              <a:avLst/>
            </a:prstGeom>
          </p:spPr>
          <p:txBody>
            <a:bodyPr lIns="0" tIns="0" rIns="0" bIns="0" rtlCol="0" anchor="t">
              <a:spAutoFit/>
            </a:bodyPr>
            <a:lstStyle/>
            <a:p>
              <a:pPr algn="r">
                <a:lnSpc>
                  <a:spcPts val="4312"/>
                </a:lnSpc>
              </a:pPr>
              <a:r>
                <a:rPr lang="en-US" sz="2200">
                  <a:solidFill>
                    <a:srgbClr val="FFFFFF"/>
                  </a:solidFill>
                  <a:latin typeface="Open Sans Light"/>
                </a:rPr>
                <a:t>10 </a:t>
              </a:r>
            </a:p>
          </p:txBody>
        </p:sp>
        <p:sp>
          <p:nvSpPr>
            <p:cNvPr id="101" name="TextBox 26">
              <a:extLst>
                <a:ext uri="{FF2B5EF4-FFF2-40B4-BE49-F238E27FC236}">
                  <a16:creationId xmlns:a16="http://schemas.microsoft.com/office/drawing/2014/main" id="{1E87D52C-8C99-B363-E7EC-25A4850EEDDF}"/>
                </a:ext>
              </a:extLst>
            </p:cNvPr>
            <p:cNvSpPr txBox="1"/>
            <p:nvPr/>
          </p:nvSpPr>
          <p:spPr>
            <a:xfrm>
              <a:off x="297726" y="7033788"/>
              <a:ext cx="433272" cy="795556"/>
            </a:xfrm>
            <a:prstGeom prst="rect">
              <a:avLst/>
            </a:prstGeom>
          </p:spPr>
          <p:txBody>
            <a:bodyPr lIns="0" tIns="0" rIns="0" bIns="0" rtlCol="0" anchor="t">
              <a:spAutoFit/>
            </a:bodyPr>
            <a:lstStyle/>
            <a:p>
              <a:pPr algn="r">
                <a:lnSpc>
                  <a:spcPts val="4312"/>
                </a:lnSpc>
              </a:pPr>
              <a:r>
                <a:rPr lang="en-US" sz="2200">
                  <a:solidFill>
                    <a:srgbClr val="FFFFFF"/>
                  </a:solidFill>
                  <a:latin typeface="Open Sans Light"/>
                </a:rPr>
                <a:t>0 </a:t>
              </a:r>
            </a:p>
          </p:txBody>
        </p:sp>
        <p:grpSp>
          <p:nvGrpSpPr>
            <p:cNvPr id="102" name="Group 27">
              <a:extLst>
                <a:ext uri="{FF2B5EF4-FFF2-40B4-BE49-F238E27FC236}">
                  <a16:creationId xmlns:a16="http://schemas.microsoft.com/office/drawing/2014/main" id="{2E1F37FB-9BB8-9CE8-08E9-6448F4CD577F}"/>
                </a:ext>
              </a:extLst>
            </p:cNvPr>
            <p:cNvGrpSpPr>
              <a:grpSpLocks noChangeAspect="1"/>
            </p:cNvGrpSpPr>
            <p:nvPr/>
          </p:nvGrpSpPr>
          <p:grpSpPr>
            <a:xfrm>
              <a:off x="1792843" y="913138"/>
              <a:ext cx="18271972" cy="6585526"/>
              <a:chOff x="497258" y="376947"/>
              <a:chExt cx="11342163" cy="4087906"/>
            </a:xfrm>
          </p:grpSpPr>
          <p:sp>
            <p:nvSpPr>
              <p:cNvPr id="103" name="Freeform 28">
                <a:extLst>
                  <a:ext uri="{FF2B5EF4-FFF2-40B4-BE49-F238E27FC236}">
                    <a16:creationId xmlns:a16="http://schemas.microsoft.com/office/drawing/2014/main" id="{7033EEAA-9144-EE7F-145C-F1B1DA252D6B}"/>
                  </a:ext>
                </a:extLst>
              </p:cNvPr>
              <p:cNvSpPr/>
              <p:nvPr/>
            </p:nvSpPr>
            <p:spPr>
              <a:xfrm>
                <a:off x="497258" y="3196038"/>
                <a:ext cx="1216790" cy="432504"/>
              </a:xfrm>
              <a:custGeom>
                <a:avLst/>
                <a:gdLst/>
                <a:ahLst/>
                <a:cxnLst/>
                <a:rect l="l" t="t" r="r" b="b"/>
                <a:pathLst>
                  <a:path w="1216790" h="432504">
                    <a:moveTo>
                      <a:pt x="127000" y="369287"/>
                    </a:moveTo>
                    <a:cubicBezTo>
                      <a:pt x="126844" y="334328"/>
                      <a:pt x="98460" y="306070"/>
                      <a:pt x="63500" y="306070"/>
                    </a:cubicBezTo>
                    <a:cubicBezTo>
                      <a:pt x="28541" y="306070"/>
                      <a:pt x="156" y="334328"/>
                      <a:pt x="0" y="369287"/>
                    </a:cubicBezTo>
                    <a:cubicBezTo>
                      <a:pt x="156" y="404246"/>
                      <a:pt x="28541" y="432504"/>
                      <a:pt x="63500" y="432504"/>
                    </a:cubicBezTo>
                    <a:cubicBezTo>
                      <a:pt x="98460" y="432504"/>
                      <a:pt x="126844" y="404246"/>
                      <a:pt x="127000" y="369287"/>
                    </a:cubicBezTo>
                    <a:close/>
                    <a:moveTo>
                      <a:pt x="55267" y="341924"/>
                    </a:moveTo>
                    <a:cubicBezTo>
                      <a:pt x="40223" y="346524"/>
                      <a:pt x="31726" y="362419"/>
                      <a:pt x="36259" y="377484"/>
                    </a:cubicBezTo>
                    <a:cubicBezTo>
                      <a:pt x="40792" y="392548"/>
                      <a:pt x="56649" y="401116"/>
                      <a:pt x="71734" y="396650"/>
                    </a:cubicBezTo>
                    <a:lnTo>
                      <a:pt x="1193250" y="59192"/>
                    </a:lnTo>
                    <a:cubicBezTo>
                      <a:pt x="1208294" y="54591"/>
                      <a:pt x="1216790" y="38696"/>
                      <a:pt x="1212257" y="23632"/>
                    </a:cubicBezTo>
                    <a:cubicBezTo>
                      <a:pt x="1207725" y="8567"/>
                      <a:pt x="1191868" y="0"/>
                      <a:pt x="1176783" y="4465"/>
                    </a:cubicBezTo>
                    <a:close/>
                  </a:path>
                </a:pathLst>
              </a:custGeom>
              <a:solidFill>
                <a:srgbClr val="202C8F"/>
              </a:solidFill>
            </p:spPr>
            <p:txBody>
              <a:bodyPr/>
              <a:lstStyle/>
              <a:p>
                <a:endParaRPr lang="en-US" dirty="0"/>
              </a:p>
            </p:txBody>
          </p:sp>
          <p:sp>
            <p:nvSpPr>
              <p:cNvPr id="104" name="Freeform 29">
                <a:extLst>
                  <a:ext uri="{FF2B5EF4-FFF2-40B4-BE49-F238E27FC236}">
                    <a16:creationId xmlns:a16="http://schemas.microsoft.com/office/drawing/2014/main" id="{B2ACC720-CBEA-2899-A901-FBAECD49B583}"/>
                  </a:ext>
                </a:extLst>
              </p:cNvPr>
              <p:cNvSpPr/>
              <p:nvPr/>
            </p:nvSpPr>
            <p:spPr>
              <a:xfrm>
                <a:off x="1618774" y="2755421"/>
                <a:ext cx="1217245" cy="535662"/>
              </a:xfrm>
              <a:custGeom>
                <a:avLst/>
                <a:gdLst/>
                <a:ahLst/>
                <a:cxnLst/>
                <a:rect l="l" t="t" r="r" b="b"/>
                <a:pathLst>
                  <a:path w="1217245" h="535662">
                    <a:moveTo>
                      <a:pt x="127000" y="472445"/>
                    </a:moveTo>
                    <a:cubicBezTo>
                      <a:pt x="126844" y="437486"/>
                      <a:pt x="98460" y="409229"/>
                      <a:pt x="63500" y="409229"/>
                    </a:cubicBezTo>
                    <a:cubicBezTo>
                      <a:pt x="28541" y="409229"/>
                      <a:pt x="157" y="437486"/>
                      <a:pt x="0" y="472445"/>
                    </a:cubicBezTo>
                    <a:cubicBezTo>
                      <a:pt x="157" y="507405"/>
                      <a:pt x="28541" y="535662"/>
                      <a:pt x="63500" y="535662"/>
                    </a:cubicBezTo>
                    <a:cubicBezTo>
                      <a:pt x="98460" y="535662"/>
                      <a:pt x="126844" y="507405"/>
                      <a:pt x="127000" y="472445"/>
                    </a:cubicBezTo>
                    <a:close/>
                    <a:moveTo>
                      <a:pt x="53061" y="445846"/>
                    </a:moveTo>
                    <a:cubicBezTo>
                      <a:pt x="38442" y="451659"/>
                      <a:pt x="31272" y="468194"/>
                      <a:pt x="37019" y="482839"/>
                    </a:cubicBezTo>
                    <a:cubicBezTo>
                      <a:pt x="42767" y="497483"/>
                      <a:pt x="59270" y="504727"/>
                      <a:pt x="73940" y="499045"/>
                    </a:cubicBezTo>
                    <a:lnTo>
                      <a:pt x="1195456" y="58881"/>
                    </a:lnTo>
                    <a:cubicBezTo>
                      <a:pt x="1210075" y="53068"/>
                      <a:pt x="1217245" y="36533"/>
                      <a:pt x="1211498" y="21889"/>
                    </a:cubicBezTo>
                    <a:cubicBezTo>
                      <a:pt x="1205750" y="7244"/>
                      <a:pt x="1189247" y="0"/>
                      <a:pt x="1174577" y="5682"/>
                    </a:cubicBezTo>
                    <a:close/>
                  </a:path>
                </a:pathLst>
              </a:custGeom>
              <a:solidFill>
                <a:srgbClr val="202C8F"/>
              </a:solidFill>
            </p:spPr>
            <p:txBody>
              <a:bodyPr/>
              <a:lstStyle/>
              <a:p>
                <a:endParaRPr lang="en-US"/>
              </a:p>
            </p:txBody>
          </p:sp>
          <p:sp>
            <p:nvSpPr>
              <p:cNvPr id="105" name="Freeform 30">
                <a:extLst>
                  <a:ext uri="{FF2B5EF4-FFF2-40B4-BE49-F238E27FC236}">
                    <a16:creationId xmlns:a16="http://schemas.microsoft.com/office/drawing/2014/main" id="{9A58BA67-7599-CDD3-440C-339DB18BBB8B}"/>
                  </a:ext>
                </a:extLst>
              </p:cNvPr>
              <p:cNvSpPr/>
              <p:nvPr/>
            </p:nvSpPr>
            <p:spPr>
              <a:xfrm>
                <a:off x="2740291" y="2724486"/>
                <a:ext cx="1216083" cy="329093"/>
              </a:xfrm>
              <a:custGeom>
                <a:avLst/>
                <a:gdLst/>
                <a:ahLst/>
                <a:cxnLst/>
                <a:rect l="l" t="t" r="r" b="b"/>
                <a:pathLst>
                  <a:path w="1216083" h="329093">
                    <a:moveTo>
                      <a:pt x="127000" y="63217"/>
                    </a:moveTo>
                    <a:cubicBezTo>
                      <a:pt x="126843" y="28257"/>
                      <a:pt x="98459" y="0"/>
                      <a:pt x="63500" y="0"/>
                    </a:cubicBezTo>
                    <a:cubicBezTo>
                      <a:pt x="28540" y="0"/>
                      <a:pt x="156" y="28257"/>
                      <a:pt x="0" y="63217"/>
                    </a:cubicBezTo>
                    <a:cubicBezTo>
                      <a:pt x="156" y="98176"/>
                      <a:pt x="28540" y="126433"/>
                      <a:pt x="63500" y="126433"/>
                    </a:cubicBezTo>
                    <a:cubicBezTo>
                      <a:pt x="98459" y="126433"/>
                      <a:pt x="126843" y="98176"/>
                      <a:pt x="127000" y="63217"/>
                    </a:cubicBezTo>
                    <a:close/>
                    <a:moveTo>
                      <a:pt x="69354" y="35248"/>
                    </a:moveTo>
                    <a:cubicBezTo>
                      <a:pt x="53942" y="32094"/>
                      <a:pt x="38879" y="41990"/>
                      <a:pt x="35656" y="57388"/>
                    </a:cubicBezTo>
                    <a:cubicBezTo>
                      <a:pt x="32432" y="72786"/>
                      <a:pt x="42262" y="87894"/>
                      <a:pt x="57645" y="91186"/>
                    </a:cubicBezTo>
                    <a:lnTo>
                      <a:pt x="1179162" y="325939"/>
                    </a:lnTo>
                    <a:cubicBezTo>
                      <a:pt x="1194574" y="329094"/>
                      <a:pt x="1209637" y="319197"/>
                      <a:pt x="1212860" y="303799"/>
                    </a:cubicBezTo>
                    <a:cubicBezTo>
                      <a:pt x="1216083" y="288401"/>
                      <a:pt x="1206254" y="273294"/>
                      <a:pt x="1190870" y="270002"/>
                    </a:cubicBezTo>
                    <a:close/>
                  </a:path>
                </a:pathLst>
              </a:custGeom>
              <a:solidFill>
                <a:srgbClr val="202C8F"/>
              </a:solidFill>
            </p:spPr>
            <p:txBody>
              <a:bodyPr/>
              <a:lstStyle/>
              <a:p>
                <a:endParaRPr lang="en-US"/>
              </a:p>
            </p:txBody>
          </p:sp>
          <p:sp>
            <p:nvSpPr>
              <p:cNvPr id="106" name="Freeform 31">
                <a:extLst>
                  <a:ext uri="{FF2B5EF4-FFF2-40B4-BE49-F238E27FC236}">
                    <a16:creationId xmlns:a16="http://schemas.microsoft.com/office/drawing/2014/main" id="{B3BA0532-0D7E-E1BC-AA9E-F66FAADFC196}"/>
                  </a:ext>
                </a:extLst>
              </p:cNvPr>
              <p:cNvSpPr/>
              <p:nvPr/>
            </p:nvSpPr>
            <p:spPr>
              <a:xfrm>
                <a:off x="3861807" y="2959240"/>
                <a:ext cx="1217431" cy="609207"/>
              </a:xfrm>
              <a:custGeom>
                <a:avLst/>
                <a:gdLst/>
                <a:ahLst/>
                <a:cxnLst/>
                <a:rect l="l" t="t" r="r" b="b"/>
                <a:pathLst>
                  <a:path w="1217431" h="609207">
                    <a:moveTo>
                      <a:pt x="127000" y="63217"/>
                    </a:moveTo>
                    <a:cubicBezTo>
                      <a:pt x="126844" y="28257"/>
                      <a:pt x="98459" y="0"/>
                      <a:pt x="63500" y="0"/>
                    </a:cubicBezTo>
                    <a:cubicBezTo>
                      <a:pt x="28540" y="0"/>
                      <a:pt x="156" y="28257"/>
                      <a:pt x="0" y="63217"/>
                    </a:cubicBezTo>
                    <a:cubicBezTo>
                      <a:pt x="156" y="98176"/>
                      <a:pt x="28540" y="126433"/>
                      <a:pt x="63500" y="126433"/>
                    </a:cubicBezTo>
                    <a:cubicBezTo>
                      <a:pt x="98459" y="126433"/>
                      <a:pt x="126844" y="98176"/>
                      <a:pt x="127000" y="63217"/>
                    </a:cubicBezTo>
                    <a:close/>
                    <a:moveTo>
                      <a:pt x="75396" y="37236"/>
                    </a:moveTo>
                    <a:cubicBezTo>
                      <a:pt x="61063" y="30750"/>
                      <a:pt x="44184" y="37070"/>
                      <a:pt x="37635" y="51374"/>
                    </a:cubicBezTo>
                    <a:cubicBezTo>
                      <a:pt x="31086" y="65677"/>
                      <a:pt x="37329" y="82584"/>
                      <a:pt x="51604" y="89198"/>
                    </a:cubicBezTo>
                    <a:lnTo>
                      <a:pt x="1173120" y="602722"/>
                    </a:lnTo>
                    <a:cubicBezTo>
                      <a:pt x="1187453" y="609207"/>
                      <a:pt x="1204331" y="602888"/>
                      <a:pt x="1210881" y="588584"/>
                    </a:cubicBezTo>
                    <a:cubicBezTo>
                      <a:pt x="1217431" y="574281"/>
                      <a:pt x="1211187" y="557374"/>
                      <a:pt x="1196913" y="550760"/>
                    </a:cubicBezTo>
                    <a:close/>
                  </a:path>
                </a:pathLst>
              </a:custGeom>
              <a:solidFill>
                <a:srgbClr val="202C8F"/>
              </a:solidFill>
            </p:spPr>
            <p:txBody>
              <a:bodyPr/>
              <a:lstStyle/>
              <a:p>
                <a:endParaRPr lang="en-US"/>
              </a:p>
            </p:txBody>
          </p:sp>
          <p:sp>
            <p:nvSpPr>
              <p:cNvPr id="107" name="Freeform 32">
                <a:extLst>
                  <a:ext uri="{FF2B5EF4-FFF2-40B4-BE49-F238E27FC236}">
                    <a16:creationId xmlns:a16="http://schemas.microsoft.com/office/drawing/2014/main" id="{D6F6D151-9E8A-9173-90CC-AD359623D50A}"/>
                  </a:ext>
                </a:extLst>
              </p:cNvPr>
              <p:cNvSpPr/>
              <p:nvPr/>
            </p:nvSpPr>
            <p:spPr>
              <a:xfrm>
                <a:off x="4983323" y="3433150"/>
                <a:ext cx="1214430" cy="166048"/>
              </a:xfrm>
              <a:custGeom>
                <a:avLst/>
                <a:gdLst/>
                <a:ahLst/>
                <a:cxnLst/>
                <a:rect l="l" t="t" r="r" b="b"/>
                <a:pathLst>
                  <a:path w="1214430" h="166048">
                    <a:moveTo>
                      <a:pt x="127000" y="102831"/>
                    </a:moveTo>
                    <a:cubicBezTo>
                      <a:pt x="126844" y="67872"/>
                      <a:pt x="98460" y="39614"/>
                      <a:pt x="63500" y="39614"/>
                    </a:cubicBezTo>
                    <a:cubicBezTo>
                      <a:pt x="28541" y="39614"/>
                      <a:pt x="157" y="67872"/>
                      <a:pt x="0" y="102831"/>
                    </a:cubicBezTo>
                    <a:cubicBezTo>
                      <a:pt x="157" y="137790"/>
                      <a:pt x="28541" y="166047"/>
                      <a:pt x="63500" y="166047"/>
                    </a:cubicBezTo>
                    <a:cubicBezTo>
                      <a:pt x="98460" y="166047"/>
                      <a:pt x="126844" y="137790"/>
                      <a:pt x="127000" y="102831"/>
                    </a:cubicBezTo>
                    <a:close/>
                    <a:moveTo>
                      <a:pt x="61635" y="74317"/>
                    </a:moveTo>
                    <a:cubicBezTo>
                      <a:pt x="45941" y="75414"/>
                      <a:pt x="34087" y="88990"/>
                      <a:pt x="35113" y="104688"/>
                    </a:cubicBezTo>
                    <a:cubicBezTo>
                      <a:pt x="36140" y="120386"/>
                      <a:pt x="49663" y="132301"/>
                      <a:pt x="65365" y="131345"/>
                    </a:cubicBezTo>
                    <a:lnTo>
                      <a:pt x="1186882" y="57984"/>
                    </a:lnTo>
                    <a:cubicBezTo>
                      <a:pt x="1202575" y="56887"/>
                      <a:pt x="1214430" y="43311"/>
                      <a:pt x="1213403" y="27613"/>
                    </a:cubicBezTo>
                    <a:cubicBezTo>
                      <a:pt x="1212376" y="11915"/>
                      <a:pt x="1198854" y="0"/>
                      <a:pt x="1183151" y="956"/>
                    </a:cubicBezTo>
                    <a:close/>
                  </a:path>
                </a:pathLst>
              </a:custGeom>
              <a:solidFill>
                <a:srgbClr val="202C8F"/>
              </a:solidFill>
            </p:spPr>
            <p:txBody>
              <a:bodyPr/>
              <a:lstStyle/>
              <a:p>
                <a:endParaRPr lang="en-US"/>
              </a:p>
            </p:txBody>
          </p:sp>
          <p:sp>
            <p:nvSpPr>
              <p:cNvPr id="108" name="Freeform 33">
                <a:extLst>
                  <a:ext uri="{FF2B5EF4-FFF2-40B4-BE49-F238E27FC236}">
                    <a16:creationId xmlns:a16="http://schemas.microsoft.com/office/drawing/2014/main" id="{320B34B8-A135-D5D8-6499-C6F85209B746}"/>
                  </a:ext>
                </a:extLst>
              </p:cNvPr>
              <p:cNvSpPr/>
              <p:nvPr/>
            </p:nvSpPr>
            <p:spPr>
              <a:xfrm>
                <a:off x="6104839" y="3344939"/>
                <a:ext cx="1214608" cy="180898"/>
              </a:xfrm>
              <a:custGeom>
                <a:avLst/>
                <a:gdLst/>
                <a:ahLst/>
                <a:cxnLst/>
                <a:rect l="l" t="t" r="r" b="b"/>
                <a:pathLst>
                  <a:path w="1214608" h="180898">
                    <a:moveTo>
                      <a:pt x="127000" y="117681"/>
                    </a:moveTo>
                    <a:cubicBezTo>
                      <a:pt x="126844" y="82722"/>
                      <a:pt x="98460" y="54465"/>
                      <a:pt x="63500" y="54465"/>
                    </a:cubicBezTo>
                    <a:cubicBezTo>
                      <a:pt x="28541" y="54465"/>
                      <a:pt x="157" y="82722"/>
                      <a:pt x="0" y="117681"/>
                    </a:cubicBezTo>
                    <a:cubicBezTo>
                      <a:pt x="157" y="152641"/>
                      <a:pt x="28541" y="180898"/>
                      <a:pt x="63500" y="180898"/>
                    </a:cubicBezTo>
                    <a:cubicBezTo>
                      <a:pt x="98460" y="180898"/>
                      <a:pt x="126844" y="152641"/>
                      <a:pt x="127000" y="117681"/>
                    </a:cubicBezTo>
                    <a:close/>
                    <a:moveTo>
                      <a:pt x="61264" y="89194"/>
                    </a:moveTo>
                    <a:cubicBezTo>
                      <a:pt x="45572" y="90478"/>
                      <a:pt x="33876" y="104214"/>
                      <a:pt x="35108" y="119910"/>
                    </a:cubicBezTo>
                    <a:cubicBezTo>
                      <a:pt x="36340" y="135606"/>
                      <a:pt x="50036" y="147348"/>
                      <a:pt x="65737" y="146168"/>
                    </a:cubicBezTo>
                    <a:lnTo>
                      <a:pt x="1187253" y="58136"/>
                    </a:lnTo>
                    <a:cubicBezTo>
                      <a:pt x="1202931" y="56834"/>
                      <a:pt x="1214608" y="43106"/>
                      <a:pt x="1213377" y="27422"/>
                    </a:cubicBezTo>
                    <a:cubicBezTo>
                      <a:pt x="1212146" y="11739"/>
                      <a:pt x="1198469" y="0"/>
                      <a:pt x="1182781" y="1161"/>
                    </a:cubicBezTo>
                    <a:close/>
                  </a:path>
                </a:pathLst>
              </a:custGeom>
              <a:solidFill>
                <a:srgbClr val="202C8F"/>
              </a:solidFill>
            </p:spPr>
            <p:txBody>
              <a:bodyPr/>
              <a:lstStyle/>
              <a:p>
                <a:endParaRPr lang="en-US"/>
              </a:p>
            </p:txBody>
          </p:sp>
          <p:sp>
            <p:nvSpPr>
              <p:cNvPr id="109" name="Freeform 34">
                <a:extLst>
                  <a:ext uri="{FF2B5EF4-FFF2-40B4-BE49-F238E27FC236}">
                    <a16:creationId xmlns:a16="http://schemas.microsoft.com/office/drawing/2014/main" id="{E34E5B57-3B9C-A74D-7E42-674CF198FED4}"/>
                  </a:ext>
                </a:extLst>
              </p:cNvPr>
              <p:cNvSpPr/>
              <p:nvPr/>
            </p:nvSpPr>
            <p:spPr>
              <a:xfrm>
                <a:off x="7226356" y="3182739"/>
                <a:ext cx="1215414" cy="255065"/>
              </a:xfrm>
              <a:custGeom>
                <a:avLst/>
                <a:gdLst/>
                <a:ahLst/>
                <a:cxnLst/>
                <a:rect l="l" t="t" r="r" b="b"/>
                <a:pathLst>
                  <a:path w="1215414" h="255065">
                    <a:moveTo>
                      <a:pt x="127000" y="191848"/>
                    </a:moveTo>
                    <a:cubicBezTo>
                      <a:pt x="126843" y="156889"/>
                      <a:pt x="98460" y="128632"/>
                      <a:pt x="63500" y="128632"/>
                    </a:cubicBezTo>
                    <a:cubicBezTo>
                      <a:pt x="28540" y="128632"/>
                      <a:pt x="156" y="156889"/>
                      <a:pt x="0" y="191848"/>
                    </a:cubicBezTo>
                    <a:cubicBezTo>
                      <a:pt x="156" y="226808"/>
                      <a:pt x="28540" y="255065"/>
                      <a:pt x="63500" y="255065"/>
                    </a:cubicBezTo>
                    <a:cubicBezTo>
                      <a:pt x="98460" y="255065"/>
                      <a:pt x="126843" y="226808"/>
                      <a:pt x="127000" y="191848"/>
                    </a:cubicBezTo>
                    <a:close/>
                    <a:moveTo>
                      <a:pt x="59430" y="163565"/>
                    </a:moveTo>
                    <a:cubicBezTo>
                      <a:pt x="43868" y="165875"/>
                      <a:pt x="33102" y="180329"/>
                      <a:pt x="35343" y="195901"/>
                    </a:cubicBezTo>
                    <a:cubicBezTo>
                      <a:pt x="37583" y="211472"/>
                      <a:pt x="51989" y="222304"/>
                      <a:pt x="67570" y="220132"/>
                    </a:cubicBezTo>
                    <a:lnTo>
                      <a:pt x="1189086" y="58739"/>
                    </a:lnTo>
                    <a:cubicBezTo>
                      <a:pt x="1204647" y="56428"/>
                      <a:pt x="1215414" y="41975"/>
                      <a:pt x="1213173" y="26403"/>
                    </a:cubicBezTo>
                    <a:cubicBezTo>
                      <a:pt x="1210932" y="10832"/>
                      <a:pt x="1196527" y="0"/>
                      <a:pt x="1180946" y="2172"/>
                    </a:cubicBezTo>
                    <a:close/>
                  </a:path>
                </a:pathLst>
              </a:custGeom>
              <a:solidFill>
                <a:srgbClr val="202C8F"/>
              </a:solidFill>
            </p:spPr>
            <p:txBody>
              <a:bodyPr/>
              <a:lstStyle/>
              <a:p>
                <a:endParaRPr lang="en-US"/>
              </a:p>
            </p:txBody>
          </p:sp>
          <p:sp>
            <p:nvSpPr>
              <p:cNvPr id="110" name="Freeform 35">
                <a:extLst>
                  <a:ext uri="{FF2B5EF4-FFF2-40B4-BE49-F238E27FC236}">
                    <a16:creationId xmlns:a16="http://schemas.microsoft.com/office/drawing/2014/main" id="{83BE5F80-9362-83B0-A693-40BB4D59CF0A}"/>
                  </a:ext>
                </a:extLst>
              </p:cNvPr>
              <p:cNvSpPr/>
              <p:nvPr/>
            </p:nvSpPr>
            <p:spPr>
              <a:xfrm>
                <a:off x="8347872" y="3149977"/>
                <a:ext cx="1215560" cy="269882"/>
              </a:xfrm>
              <a:custGeom>
                <a:avLst/>
                <a:gdLst/>
                <a:ahLst/>
                <a:cxnLst/>
                <a:rect l="l" t="t" r="r" b="b"/>
                <a:pathLst>
                  <a:path w="1215560" h="269882">
                    <a:moveTo>
                      <a:pt x="127000" y="63217"/>
                    </a:moveTo>
                    <a:cubicBezTo>
                      <a:pt x="126843" y="28258"/>
                      <a:pt x="98460" y="0"/>
                      <a:pt x="63500" y="0"/>
                    </a:cubicBezTo>
                    <a:cubicBezTo>
                      <a:pt x="28540" y="0"/>
                      <a:pt x="156" y="28258"/>
                      <a:pt x="0" y="63217"/>
                    </a:cubicBezTo>
                    <a:cubicBezTo>
                      <a:pt x="156" y="98176"/>
                      <a:pt x="28540" y="126434"/>
                      <a:pt x="63500" y="126434"/>
                    </a:cubicBezTo>
                    <a:cubicBezTo>
                      <a:pt x="98460" y="126434"/>
                      <a:pt x="126843" y="98176"/>
                      <a:pt x="127000" y="63217"/>
                    </a:cubicBezTo>
                    <a:close/>
                    <a:moveTo>
                      <a:pt x="67931" y="34988"/>
                    </a:moveTo>
                    <a:cubicBezTo>
                      <a:pt x="52379" y="32618"/>
                      <a:pt x="37836" y="43264"/>
                      <a:pt x="35397" y="58805"/>
                    </a:cubicBezTo>
                    <a:cubicBezTo>
                      <a:pt x="32957" y="74347"/>
                      <a:pt x="43538" y="88937"/>
                      <a:pt x="59068" y="91446"/>
                    </a:cubicBezTo>
                    <a:lnTo>
                      <a:pt x="1180584" y="267512"/>
                    </a:lnTo>
                    <a:cubicBezTo>
                      <a:pt x="1196137" y="269882"/>
                      <a:pt x="1210679" y="259236"/>
                      <a:pt x="1213120" y="243695"/>
                    </a:cubicBezTo>
                    <a:cubicBezTo>
                      <a:pt x="1215560" y="228154"/>
                      <a:pt x="1204978" y="213563"/>
                      <a:pt x="1189448" y="211054"/>
                    </a:cubicBezTo>
                    <a:close/>
                  </a:path>
                </a:pathLst>
              </a:custGeom>
              <a:solidFill>
                <a:srgbClr val="202C8F"/>
              </a:solidFill>
            </p:spPr>
            <p:txBody>
              <a:bodyPr/>
              <a:lstStyle/>
              <a:p>
                <a:endParaRPr lang="en-US"/>
              </a:p>
            </p:txBody>
          </p:sp>
          <p:sp>
            <p:nvSpPr>
              <p:cNvPr id="111" name="Freeform 36">
                <a:extLst>
                  <a:ext uri="{FF2B5EF4-FFF2-40B4-BE49-F238E27FC236}">
                    <a16:creationId xmlns:a16="http://schemas.microsoft.com/office/drawing/2014/main" id="{714C867A-C13E-7A30-0A8D-4B200BE53230}"/>
                  </a:ext>
                </a:extLst>
              </p:cNvPr>
              <p:cNvSpPr/>
              <p:nvPr/>
            </p:nvSpPr>
            <p:spPr>
              <a:xfrm>
                <a:off x="9469388" y="2637839"/>
                <a:ext cx="1217456" cy="814638"/>
              </a:xfrm>
              <a:custGeom>
                <a:avLst/>
                <a:gdLst/>
                <a:ahLst/>
                <a:cxnLst/>
                <a:rect l="l" t="t" r="r" b="b"/>
                <a:pathLst>
                  <a:path w="1217456" h="814638">
                    <a:moveTo>
                      <a:pt x="127000" y="751421"/>
                    </a:moveTo>
                    <a:cubicBezTo>
                      <a:pt x="126843" y="716462"/>
                      <a:pt x="98460" y="688204"/>
                      <a:pt x="63500" y="688204"/>
                    </a:cubicBezTo>
                    <a:cubicBezTo>
                      <a:pt x="28540" y="688204"/>
                      <a:pt x="156" y="716462"/>
                      <a:pt x="0" y="751421"/>
                    </a:cubicBezTo>
                    <a:cubicBezTo>
                      <a:pt x="156" y="786380"/>
                      <a:pt x="28540" y="814637"/>
                      <a:pt x="63500" y="814637"/>
                    </a:cubicBezTo>
                    <a:cubicBezTo>
                      <a:pt x="98460" y="814637"/>
                      <a:pt x="126843" y="786380"/>
                      <a:pt x="127000" y="751421"/>
                    </a:cubicBezTo>
                    <a:close/>
                    <a:moveTo>
                      <a:pt x="48079" y="727364"/>
                    </a:moveTo>
                    <a:cubicBezTo>
                      <a:pt x="34873" y="735913"/>
                      <a:pt x="31061" y="753529"/>
                      <a:pt x="39551" y="766773"/>
                    </a:cubicBezTo>
                    <a:cubicBezTo>
                      <a:pt x="48041" y="780017"/>
                      <a:pt x="65639" y="783908"/>
                      <a:pt x="78921" y="775477"/>
                    </a:cubicBezTo>
                    <a:lnTo>
                      <a:pt x="1200437" y="56543"/>
                    </a:lnTo>
                    <a:cubicBezTo>
                      <a:pt x="1213644" y="47994"/>
                      <a:pt x="1217456" y="30379"/>
                      <a:pt x="1208966" y="17135"/>
                    </a:cubicBezTo>
                    <a:cubicBezTo>
                      <a:pt x="1200475" y="3890"/>
                      <a:pt x="1182877" y="0"/>
                      <a:pt x="1169595" y="8430"/>
                    </a:cubicBezTo>
                    <a:close/>
                  </a:path>
                </a:pathLst>
              </a:custGeom>
              <a:solidFill>
                <a:srgbClr val="202C8F"/>
              </a:solidFill>
            </p:spPr>
            <p:txBody>
              <a:bodyPr/>
              <a:lstStyle/>
              <a:p>
                <a:endParaRPr lang="en-US"/>
              </a:p>
            </p:txBody>
          </p:sp>
          <p:sp>
            <p:nvSpPr>
              <p:cNvPr id="112" name="Freeform 37">
                <a:extLst>
                  <a:ext uri="{FF2B5EF4-FFF2-40B4-BE49-F238E27FC236}">
                    <a16:creationId xmlns:a16="http://schemas.microsoft.com/office/drawing/2014/main" id="{F066963F-A95E-2E51-5DBC-1F9348A59501}"/>
                  </a:ext>
                </a:extLst>
              </p:cNvPr>
              <p:cNvSpPr/>
              <p:nvPr/>
            </p:nvSpPr>
            <p:spPr>
              <a:xfrm>
                <a:off x="10590905" y="2607109"/>
                <a:ext cx="1248516" cy="1094793"/>
              </a:xfrm>
              <a:custGeom>
                <a:avLst/>
                <a:gdLst/>
                <a:ahLst/>
                <a:cxnLst/>
                <a:rect l="l" t="t" r="r" b="b"/>
                <a:pathLst>
                  <a:path w="1248516" h="1094793">
                    <a:moveTo>
                      <a:pt x="127000" y="63217"/>
                    </a:moveTo>
                    <a:cubicBezTo>
                      <a:pt x="126843" y="28257"/>
                      <a:pt x="98460" y="0"/>
                      <a:pt x="63500" y="0"/>
                    </a:cubicBezTo>
                    <a:cubicBezTo>
                      <a:pt x="28540" y="0"/>
                      <a:pt x="156" y="28257"/>
                      <a:pt x="0" y="63217"/>
                    </a:cubicBezTo>
                    <a:cubicBezTo>
                      <a:pt x="156" y="98176"/>
                      <a:pt x="28540" y="126433"/>
                      <a:pt x="63500" y="126433"/>
                    </a:cubicBezTo>
                    <a:cubicBezTo>
                      <a:pt x="98460" y="126433"/>
                      <a:pt x="126843" y="98176"/>
                      <a:pt x="127000" y="63217"/>
                    </a:cubicBezTo>
                    <a:close/>
                    <a:moveTo>
                      <a:pt x="82175" y="41588"/>
                    </a:moveTo>
                    <a:cubicBezTo>
                      <a:pt x="70221" y="31360"/>
                      <a:pt x="52249" y="32718"/>
                      <a:pt x="41968" y="44625"/>
                    </a:cubicBezTo>
                    <a:cubicBezTo>
                      <a:pt x="31687" y="56533"/>
                      <a:pt x="32964" y="74511"/>
                      <a:pt x="44825" y="84845"/>
                    </a:cubicBezTo>
                    <a:lnTo>
                      <a:pt x="1166341" y="1053205"/>
                    </a:lnTo>
                    <a:cubicBezTo>
                      <a:pt x="1178294" y="1063433"/>
                      <a:pt x="1196266" y="1062076"/>
                      <a:pt x="1206548" y="1050168"/>
                    </a:cubicBezTo>
                    <a:cubicBezTo>
                      <a:pt x="1216829" y="1038261"/>
                      <a:pt x="1215552" y="1020283"/>
                      <a:pt x="1203691" y="1009949"/>
                    </a:cubicBezTo>
                    <a:close/>
                    <a:moveTo>
                      <a:pt x="1248516" y="1031577"/>
                    </a:moveTo>
                    <a:cubicBezTo>
                      <a:pt x="1248359" y="996618"/>
                      <a:pt x="1219976" y="968360"/>
                      <a:pt x="1185016" y="968360"/>
                    </a:cubicBezTo>
                    <a:cubicBezTo>
                      <a:pt x="1150056" y="968360"/>
                      <a:pt x="1121672" y="996618"/>
                      <a:pt x="1121516" y="1031577"/>
                    </a:cubicBezTo>
                    <a:cubicBezTo>
                      <a:pt x="1121672" y="1066536"/>
                      <a:pt x="1150056" y="1094793"/>
                      <a:pt x="1185016" y="1094793"/>
                    </a:cubicBezTo>
                    <a:cubicBezTo>
                      <a:pt x="1219976" y="1094793"/>
                      <a:pt x="1248359" y="1066536"/>
                      <a:pt x="1248516" y="1031577"/>
                    </a:cubicBezTo>
                    <a:close/>
                  </a:path>
                </a:pathLst>
              </a:custGeom>
              <a:solidFill>
                <a:srgbClr val="202C8F"/>
              </a:solidFill>
            </p:spPr>
            <p:txBody>
              <a:bodyPr/>
              <a:lstStyle/>
              <a:p>
                <a:endParaRPr lang="en-US"/>
              </a:p>
            </p:txBody>
          </p:sp>
          <p:sp>
            <p:nvSpPr>
              <p:cNvPr id="113" name="Freeform 38">
                <a:extLst>
                  <a:ext uri="{FF2B5EF4-FFF2-40B4-BE49-F238E27FC236}">
                    <a16:creationId xmlns:a16="http://schemas.microsoft.com/office/drawing/2014/main" id="{71B91075-B76C-A62C-24FB-54047ACBBF72}"/>
                  </a:ext>
                </a:extLst>
              </p:cNvPr>
              <p:cNvSpPr/>
              <p:nvPr/>
            </p:nvSpPr>
            <p:spPr>
              <a:xfrm>
                <a:off x="497258" y="3122274"/>
                <a:ext cx="1217194" cy="520940"/>
              </a:xfrm>
              <a:custGeom>
                <a:avLst/>
                <a:gdLst/>
                <a:ahLst/>
                <a:cxnLst/>
                <a:rect l="l" t="t" r="r" b="b"/>
                <a:pathLst>
                  <a:path w="1217194" h="520940">
                    <a:moveTo>
                      <a:pt x="127000" y="457723"/>
                    </a:moveTo>
                    <a:cubicBezTo>
                      <a:pt x="126844" y="422764"/>
                      <a:pt x="98460" y="394507"/>
                      <a:pt x="63500" y="394507"/>
                    </a:cubicBezTo>
                    <a:cubicBezTo>
                      <a:pt x="28541" y="394507"/>
                      <a:pt x="156" y="422764"/>
                      <a:pt x="0" y="457723"/>
                    </a:cubicBezTo>
                    <a:cubicBezTo>
                      <a:pt x="156" y="492682"/>
                      <a:pt x="28541" y="520940"/>
                      <a:pt x="63500" y="520940"/>
                    </a:cubicBezTo>
                    <a:cubicBezTo>
                      <a:pt x="98460" y="520940"/>
                      <a:pt x="126844" y="492682"/>
                      <a:pt x="127000" y="457723"/>
                    </a:cubicBezTo>
                    <a:close/>
                    <a:moveTo>
                      <a:pt x="53364" y="431006"/>
                    </a:moveTo>
                    <a:cubicBezTo>
                      <a:pt x="38680" y="436653"/>
                      <a:pt x="31322" y="453105"/>
                      <a:pt x="36903" y="467814"/>
                    </a:cubicBezTo>
                    <a:cubicBezTo>
                      <a:pt x="42483" y="482523"/>
                      <a:pt x="58903" y="489954"/>
                      <a:pt x="73636" y="484440"/>
                    </a:cubicBezTo>
                    <a:lnTo>
                      <a:pt x="1195152" y="58949"/>
                    </a:lnTo>
                    <a:cubicBezTo>
                      <a:pt x="1209836" y="53303"/>
                      <a:pt x="1217194" y="36850"/>
                      <a:pt x="1211614" y="22141"/>
                    </a:cubicBezTo>
                    <a:cubicBezTo>
                      <a:pt x="1206034" y="7432"/>
                      <a:pt x="1189614" y="0"/>
                      <a:pt x="1174880" y="5515"/>
                    </a:cubicBezTo>
                    <a:close/>
                  </a:path>
                </a:pathLst>
              </a:custGeom>
              <a:solidFill>
                <a:srgbClr val="FFFFFF"/>
              </a:solidFill>
            </p:spPr>
            <p:txBody>
              <a:bodyPr/>
              <a:lstStyle/>
              <a:p>
                <a:endParaRPr lang="en-US"/>
              </a:p>
            </p:txBody>
          </p:sp>
          <p:sp>
            <p:nvSpPr>
              <p:cNvPr id="114" name="Freeform 39">
                <a:extLst>
                  <a:ext uri="{FF2B5EF4-FFF2-40B4-BE49-F238E27FC236}">
                    <a16:creationId xmlns:a16="http://schemas.microsoft.com/office/drawing/2014/main" id="{EDEB15B4-8ED6-921B-1E2A-33149ACF95E2}"/>
                  </a:ext>
                </a:extLst>
              </p:cNvPr>
              <p:cNvSpPr/>
              <p:nvPr/>
            </p:nvSpPr>
            <p:spPr>
              <a:xfrm>
                <a:off x="1618774" y="2873840"/>
                <a:ext cx="1216201" cy="343883"/>
              </a:xfrm>
              <a:custGeom>
                <a:avLst/>
                <a:gdLst/>
                <a:ahLst/>
                <a:cxnLst/>
                <a:rect l="l" t="t" r="r" b="b"/>
                <a:pathLst>
                  <a:path w="1216201" h="343883">
                    <a:moveTo>
                      <a:pt x="127000" y="280666"/>
                    </a:moveTo>
                    <a:cubicBezTo>
                      <a:pt x="126844" y="245706"/>
                      <a:pt x="98460" y="217449"/>
                      <a:pt x="63500" y="217449"/>
                    </a:cubicBezTo>
                    <a:cubicBezTo>
                      <a:pt x="28541" y="217449"/>
                      <a:pt x="157" y="245706"/>
                      <a:pt x="0" y="280666"/>
                    </a:cubicBezTo>
                    <a:cubicBezTo>
                      <a:pt x="157" y="315625"/>
                      <a:pt x="28541" y="343882"/>
                      <a:pt x="63500" y="343882"/>
                    </a:cubicBezTo>
                    <a:cubicBezTo>
                      <a:pt x="98460" y="343882"/>
                      <a:pt x="126844" y="315625"/>
                      <a:pt x="127000" y="280666"/>
                    </a:cubicBezTo>
                    <a:close/>
                    <a:moveTo>
                      <a:pt x="57297" y="252772"/>
                    </a:moveTo>
                    <a:cubicBezTo>
                      <a:pt x="41956" y="256256"/>
                      <a:pt x="32316" y="271485"/>
                      <a:pt x="35731" y="286841"/>
                    </a:cubicBezTo>
                    <a:cubicBezTo>
                      <a:pt x="39147" y="302198"/>
                      <a:pt x="54332" y="311906"/>
                      <a:pt x="69704" y="308559"/>
                    </a:cubicBezTo>
                    <a:lnTo>
                      <a:pt x="1191220" y="59133"/>
                    </a:lnTo>
                    <a:cubicBezTo>
                      <a:pt x="1206561" y="55649"/>
                      <a:pt x="1216201" y="40420"/>
                      <a:pt x="1212786" y="25064"/>
                    </a:cubicBezTo>
                    <a:cubicBezTo>
                      <a:pt x="1209370" y="9707"/>
                      <a:pt x="1194185" y="0"/>
                      <a:pt x="1178813" y="3346"/>
                    </a:cubicBezTo>
                    <a:close/>
                  </a:path>
                </a:pathLst>
              </a:custGeom>
              <a:solidFill>
                <a:srgbClr val="FFFFFF"/>
              </a:solidFill>
            </p:spPr>
            <p:txBody>
              <a:bodyPr/>
              <a:lstStyle/>
              <a:p>
                <a:endParaRPr lang="en-US"/>
              </a:p>
            </p:txBody>
          </p:sp>
          <p:sp>
            <p:nvSpPr>
              <p:cNvPr id="115" name="Freeform 40">
                <a:extLst>
                  <a:ext uri="{FF2B5EF4-FFF2-40B4-BE49-F238E27FC236}">
                    <a16:creationId xmlns:a16="http://schemas.microsoft.com/office/drawing/2014/main" id="{F3287CBE-2BEF-F13E-DE27-A2C2AF759CEE}"/>
                  </a:ext>
                </a:extLst>
              </p:cNvPr>
              <p:cNvSpPr/>
              <p:nvPr/>
            </p:nvSpPr>
            <p:spPr>
              <a:xfrm>
                <a:off x="2740291" y="2841863"/>
                <a:ext cx="1217402" cy="594507"/>
              </a:xfrm>
              <a:custGeom>
                <a:avLst/>
                <a:gdLst/>
                <a:ahLst/>
                <a:cxnLst/>
                <a:rect l="l" t="t" r="r" b="b"/>
                <a:pathLst>
                  <a:path w="1217402" h="594507">
                    <a:moveTo>
                      <a:pt x="127000" y="63217"/>
                    </a:moveTo>
                    <a:cubicBezTo>
                      <a:pt x="126843" y="28257"/>
                      <a:pt x="98459" y="0"/>
                      <a:pt x="63500" y="0"/>
                    </a:cubicBezTo>
                    <a:cubicBezTo>
                      <a:pt x="28540" y="0"/>
                      <a:pt x="156" y="28257"/>
                      <a:pt x="0" y="63217"/>
                    </a:cubicBezTo>
                    <a:cubicBezTo>
                      <a:pt x="156" y="98176"/>
                      <a:pt x="28540" y="126433"/>
                      <a:pt x="63500" y="126433"/>
                    </a:cubicBezTo>
                    <a:cubicBezTo>
                      <a:pt x="98459" y="126433"/>
                      <a:pt x="126843" y="98176"/>
                      <a:pt x="127000" y="63217"/>
                    </a:cubicBezTo>
                    <a:close/>
                    <a:moveTo>
                      <a:pt x="75113" y="37108"/>
                    </a:moveTo>
                    <a:cubicBezTo>
                      <a:pt x="60711" y="30779"/>
                      <a:pt x="43901" y="37281"/>
                      <a:pt x="37507" y="51655"/>
                    </a:cubicBezTo>
                    <a:cubicBezTo>
                      <a:pt x="31114" y="66029"/>
                      <a:pt x="37541" y="82868"/>
                      <a:pt x="51886" y="89325"/>
                    </a:cubicBezTo>
                    <a:lnTo>
                      <a:pt x="1173403" y="588178"/>
                    </a:lnTo>
                    <a:cubicBezTo>
                      <a:pt x="1187805" y="594507"/>
                      <a:pt x="1204615" y="588004"/>
                      <a:pt x="1211008" y="573630"/>
                    </a:cubicBezTo>
                    <a:cubicBezTo>
                      <a:pt x="1217402" y="559256"/>
                      <a:pt x="1210974" y="542418"/>
                      <a:pt x="1196629" y="535960"/>
                    </a:cubicBezTo>
                    <a:close/>
                  </a:path>
                </a:pathLst>
              </a:custGeom>
              <a:solidFill>
                <a:srgbClr val="FFFFFF"/>
              </a:solidFill>
            </p:spPr>
            <p:txBody>
              <a:bodyPr/>
              <a:lstStyle/>
              <a:p>
                <a:endParaRPr lang="en-US"/>
              </a:p>
            </p:txBody>
          </p:sp>
          <p:sp>
            <p:nvSpPr>
              <p:cNvPr id="116" name="Freeform 41">
                <a:extLst>
                  <a:ext uri="{FF2B5EF4-FFF2-40B4-BE49-F238E27FC236}">
                    <a16:creationId xmlns:a16="http://schemas.microsoft.com/office/drawing/2014/main" id="{19412460-9CB6-2827-C64C-3EACE37ED08F}"/>
                  </a:ext>
                </a:extLst>
              </p:cNvPr>
              <p:cNvSpPr/>
              <p:nvPr/>
            </p:nvSpPr>
            <p:spPr>
              <a:xfrm>
                <a:off x="3861807" y="3340715"/>
                <a:ext cx="1217524" cy="712003"/>
              </a:xfrm>
              <a:custGeom>
                <a:avLst/>
                <a:gdLst/>
                <a:ahLst/>
                <a:cxnLst/>
                <a:rect l="l" t="t" r="r" b="b"/>
                <a:pathLst>
                  <a:path w="1217524" h="712003">
                    <a:moveTo>
                      <a:pt x="127000" y="63217"/>
                    </a:moveTo>
                    <a:cubicBezTo>
                      <a:pt x="126844" y="28258"/>
                      <a:pt x="98459" y="0"/>
                      <a:pt x="63500" y="0"/>
                    </a:cubicBezTo>
                    <a:cubicBezTo>
                      <a:pt x="28540" y="0"/>
                      <a:pt x="156" y="28258"/>
                      <a:pt x="0" y="63217"/>
                    </a:cubicBezTo>
                    <a:cubicBezTo>
                      <a:pt x="156" y="98176"/>
                      <a:pt x="28540" y="126433"/>
                      <a:pt x="63500" y="126433"/>
                    </a:cubicBezTo>
                    <a:cubicBezTo>
                      <a:pt x="98459" y="126433"/>
                      <a:pt x="126844" y="98176"/>
                      <a:pt x="127000" y="63217"/>
                    </a:cubicBezTo>
                    <a:close/>
                    <a:moveTo>
                      <a:pt x="77260" y="38173"/>
                    </a:moveTo>
                    <a:cubicBezTo>
                      <a:pt x="63436" y="30635"/>
                      <a:pt x="46120" y="35701"/>
                      <a:pt x="38537" y="49501"/>
                    </a:cubicBezTo>
                    <a:cubicBezTo>
                      <a:pt x="30955" y="63300"/>
                      <a:pt x="35964" y="80634"/>
                      <a:pt x="49740" y="88260"/>
                    </a:cubicBezTo>
                    <a:lnTo>
                      <a:pt x="1171256" y="704489"/>
                    </a:lnTo>
                    <a:cubicBezTo>
                      <a:pt x="1185077" y="712004"/>
                      <a:pt x="1202372" y="706933"/>
                      <a:pt x="1209948" y="693145"/>
                    </a:cubicBezTo>
                    <a:cubicBezTo>
                      <a:pt x="1217524" y="679357"/>
                      <a:pt x="1212530" y="662040"/>
                      <a:pt x="1198777" y="654402"/>
                    </a:cubicBezTo>
                    <a:close/>
                  </a:path>
                </a:pathLst>
              </a:custGeom>
              <a:solidFill>
                <a:srgbClr val="FFFFFF"/>
              </a:solidFill>
            </p:spPr>
            <p:txBody>
              <a:bodyPr/>
              <a:lstStyle/>
              <a:p>
                <a:endParaRPr lang="en-US"/>
              </a:p>
            </p:txBody>
          </p:sp>
          <p:sp>
            <p:nvSpPr>
              <p:cNvPr id="117" name="Freeform 42">
                <a:extLst>
                  <a:ext uri="{FF2B5EF4-FFF2-40B4-BE49-F238E27FC236}">
                    <a16:creationId xmlns:a16="http://schemas.microsoft.com/office/drawing/2014/main" id="{05B7A0E2-4CE5-DE1B-FF48-F8059FE1F3B1}"/>
                  </a:ext>
                </a:extLst>
              </p:cNvPr>
              <p:cNvSpPr/>
              <p:nvPr/>
            </p:nvSpPr>
            <p:spPr>
              <a:xfrm>
                <a:off x="4983323" y="3591897"/>
                <a:ext cx="1217079" cy="491481"/>
              </a:xfrm>
              <a:custGeom>
                <a:avLst/>
                <a:gdLst/>
                <a:ahLst/>
                <a:cxnLst/>
                <a:rect l="l" t="t" r="r" b="b"/>
                <a:pathLst>
                  <a:path w="1217079" h="491481">
                    <a:moveTo>
                      <a:pt x="127000" y="428264"/>
                    </a:moveTo>
                    <a:cubicBezTo>
                      <a:pt x="126844" y="393305"/>
                      <a:pt x="98460" y="365047"/>
                      <a:pt x="63500" y="365047"/>
                    </a:cubicBezTo>
                    <a:cubicBezTo>
                      <a:pt x="28541" y="365047"/>
                      <a:pt x="157" y="393305"/>
                      <a:pt x="0" y="428264"/>
                    </a:cubicBezTo>
                    <a:cubicBezTo>
                      <a:pt x="157" y="463223"/>
                      <a:pt x="28541" y="491480"/>
                      <a:pt x="63500" y="491480"/>
                    </a:cubicBezTo>
                    <a:cubicBezTo>
                      <a:pt x="98460" y="491480"/>
                      <a:pt x="126844" y="463223"/>
                      <a:pt x="127000" y="428264"/>
                    </a:cubicBezTo>
                    <a:close/>
                    <a:moveTo>
                      <a:pt x="53983" y="401320"/>
                    </a:moveTo>
                    <a:cubicBezTo>
                      <a:pt x="39173" y="406626"/>
                      <a:pt x="31437" y="422905"/>
                      <a:pt x="36677" y="437738"/>
                    </a:cubicBezTo>
                    <a:cubicBezTo>
                      <a:pt x="41916" y="452572"/>
                      <a:pt x="58160" y="460381"/>
                      <a:pt x="73017" y="455208"/>
                    </a:cubicBezTo>
                    <a:lnTo>
                      <a:pt x="1194534" y="59060"/>
                    </a:lnTo>
                    <a:cubicBezTo>
                      <a:pt x="1209344" y="53754"/>
                      <a:pt x="1217080" y="37476"/>
                      <a:pt x="1211840" y="22642"/>
                    </a:cubicBezTo>
                    <a:cubicBezTo>
                      <a:pt x="1206600" y="7808"/>
                      <a:pt x="1190356" y="0"/>
                      <a:pt x="1175500" y="5173"/>
                    </a:cubicBezTo>
                    <a:close/>
                  </a:path>
                </a:pathLst>
              </a:custGeom>
              <a:solidFill>
                <a:srgbClr val="FFFFFF"/>
              </a:solidFill>
            </p:spPr>
            <p:txBody>
              <a:bodyPr/>
              <a:lstStyle/>
              <a:p>
                <a:endParaRPr lang="en-US"/>
              </a:p>
            </p:txBody>
          </p:sp>
          <p:sp>
            <p:nvSpPr>
              <p:cNvPr id="118" name="Freeform 43">
                <a:extLst>
                  <a:ext uri="{FF2B5EF4-FFF2-40B4-BE49-F238E27FC236}">
                    <a16:creationId xmlns:a16="http://schemas.microsoft.com/office/drawing/2014/main" id="{1DE3B1C6-A397-562D-B0BC-A9777FB8B67C}"/>
                  </a:ext>
                </a:extLst>
              </p:cNvPr>
              <p:cNvSpPr/>
              <p:nvPr/>
            </p:nvSpPr>
            <p:spPr>
              <a:xfrm>
                <a:off x="6104839" y="3550897"/>
                <a:ext cx="1214059" cy="136333"/>
              </a:xfrm>
              <a:custGeom>
                <a:avLst/>
                <a:gdLst/>
                <a:ahLst/>
                <a:cxnLst/>
                <a:rect l="l" t="t" r="r" b="b"/>
                <a:pathLst>
                  <a:path w="1214059" h="136333">
                    <a:moveTo>
                      <a:pt x="127000" y="73117"/>
                    </a:moveTo>
                    <a:cubicBezTo>
                      <a:pt x="126844" y="38158"/>
                      <a:pt x="98460" y="9900"/>
                      <a:pt x="63500" y="9900"/>
                    </a:cubicBezTo>
                    <a:cubicBezTo>
                      <a:pt x="28541" y="9900"/>
                      <a:pt x="157" y="38158"/>
                      <a:pt x="0" y="73117"/>
                    </a:cubicBezTo>
                    <a:cubicBezTo>
                      <a:pt x="157" y="108076"/>
                      <a:pt x="28541" y="136333"/>
                      <a:pt x="63500" y="136333"/>
                    </a:cubicBezTo>
                    <a:cubicBezTo>
                      <a:pt x="98460" y="136333"/>
                      <a:pt x="126844" y="108076"/>
                      <a:pt x="127000" y="73117"/>
                    </a:cubicBezTo>
                    <a:close/>
                    <a:moveTo>
                      <a:pt x="62380" y="44563"/>
                    </a:moveTo>
                    <a:cubicBezTo>
                      <a:pt x="46663" y="45251"/>
                      <a:pt x="34458" y="58513"/>
                      <a:pt x="35075" y="74232"/>
                    </a:cubicBezTo>
                    <a:cubicBezTo>
                      <a:pt x="35692" y="89952"/>
                      <a:pt x="48899" y="102216"/>
                      <a:pt x="64621" y="101670"/>
                    </a:cubicBezTo>
                    <a:lnTo>
                      <a:pt x="1186138" y="57653"/>
                    </a:lnTo>
                    <a:cubicBezTo>
                      <a:pt x="1201855" y="56966"/>
                      <a:pt x="1214059" y="43704"/>
                      <a:pt x="1213442" y="27984"/>
                    </a:cubicBezTo>
                    <a:cubicBezTo>
                      <a:pt x="1212825" y="12265"/>
                      <a:pt x="1199618" y="0"/>
                      <a:pt x="1183896" y="547"/>
                    </a:cubicBezTo>
                    <a:close/>
                  </a:path>
                </a:pathLst>
              </a:custGeom>
              <a:solidFill>
                <a:srgbClr val="FFFFFF"/>
              </a:solidFill>
            </p:spPr>
            <p:txBody>
              <a:bodyPr/>
              <a:lstStyle/>
              <a:p>
                <a:endParaRPr lang="en-US"/>
              </a:p>
            </p:txBody>
          </p:sp>
          <p:sp>
            <p:nvSpPr>
              <p:cNvPr id="119" name="Freeform 44">
                <a:extLst>
                  <a:ext uri="{FF2B5EF4-FFF2-40B4-BE49-F238E27FC236}">
                    <a16:creationId xmlns:a16="http://schemas.microsoft.com/office/drawing/2014/main" id="{DB7E3438-F63E-31A3-DA46-48B8BA098DAE}"/>
                  </a:ext>
                </a:extLst>
              </p:cNvPr>
              <p:cNvSpPr/>
              <p:nvPr/>
            </p:nvSpPr>
            <p:spPr>
              <a:xfrm>
                <a:off x="7226356" y="3477166"/>
                <a:ext cx="1214430" cy="166048"/>
              </a:xfrm>
              <a:custGeom>
                <a:avLst/>
                <a:gdLst/>
                <a:ahLst/>
                <a:cxnLst/>
                <a:rect l="l" t="t" r="r" b="b"/>
                <a:pathLst>
                  <a:path w="1214430" h="166048">
                    <a:moveTo>
                      <a:pt x="127000" y="102831"/>
                    </a:moveTo>
                    <a:cubicBezTo>
                      <a:pt x="126843" y="67872"/>
                      <a:pt x="98460" y="39615"/>
                      <a:pt x="63500" y="39615"/>
                    </a:cubicBezTo>
                    <a:cubicBezTo>
                      <a:pt x="28540" y="39615"/>
                      <a:pt x="156" y="67872"/>
                      <a:pt x="0" y="102831"/>
                    </a:cubicBezTo>
                    <a:cubicBezTo>
                      <a:pt x="156" y="137790"/>
                      <a:pt x="28540" y="166048"/>
                      <a:pt x="63500" y="166048"/>
                    </a:cubicBezTo>
                    <a:cubicBezTo>
                      <a:pt x="98460" y="166048"/>
                      <a:pt x="126843" y="137790"/>
                      <a:pt x="127000" y="102831"/>
                    </a:cubicBezTo>
                    <a:close/>
                    <a:moveTo>
                      <a:pt x="61635" y="74317"/>
                    </a:moveTo>
                    <a:cubicBezTo>
                      <a:pt x="45941" y="75414"/>
                      <a:pt x="34086" y="88990"/>
                      <a:pt x="35113" y="104688"/>
                    </a:cubicBezTo>
                    <a:cubicBezTo>
                      <a:pt x="36140" y="120386"/>
                      <a:pt x="49662" y="132302"/>
                      <a:pt x="65365" y="131345"/>
                    </a:cubicBezTo>
                    <a:lnTo>
                      <a:pt x="1186881" y="57984"/>
                    </a:lnTo>
                    <a:cubicBezTo>
                      <a:pt x="1202574" y="56888"/>
                      <a:pt x="1214430" y="43312"/>
                      <a:pt x="1213402" y="27614"/>
                    </a:cubicBezTo>
                    <a:cubicBezTo>
                      <a:pt x="1212375" y="11916"/>
                      <a:pt x="1198854" y="0"/>
                      <a:pt x="1183151" y="957"/>
                    </a:cubicBezTo>
                    <a:close/>
                  </a:path>
                </a:pathLst>
              </a:custGeom>
              <a:solidFill>
                <a:srgbClr val="FFFFFF"/>
              </a:solidFill>
            </p:spPr>
            <p:txBody>
              <a:bodyPr/>
              <a:lstStyle/>
              <a:p>
                <a:endParaRPr lang="en-US"/>
              </a:p>
            </p:txBody>
          </p:sp>
          <p:sp>
            <p:nvSpPr>
              <p:cNvPr id="120" name="Freeform 45">
                <a:extLst>
                  <a:ext uri="{FF2B5EF4-FFF2-40B4-BE49-F238E27FC236}">
                    <a16:creationId xmlns:a16="http://schemas.microsoft.com/office/drawing/2014/main" id="{1D0F9667-B429-8218-B8E0-F790ED8A9299}"/>
                  </a:ext>
                </a:extLst>
              </p:cNvPr>
              <p:cNvSpPr/>
              <p:nvPr/>
            </p:nvSpPr>
            <p:spPr>
              <a:xfrm>
                <a:off x="8347872" y="3443420"/>
                <a:ext cx="1217015" cy="476744"/>
              </a:xfrm>
              <a:custGeom>
                <a:avLst/>
                <a:gdLst/>
                <a:ahLst/>
                <a:cxnLst/>
                <a:rect l="l" t="t" r="r" b="b"/>
                <a:pathLst>
                  <a:path w="1217015" h="476744">
                    <a:moveTo>
                      <a:pt x="127000" y="63217"/>
                    </a:moveTo>
                    <a:cubicBezTo>
                      <a:pt x="126843" y="28258"/>
                      <a:pt x="98460" y="0"/>
                      <a:pt x="63500" y="0"/>
                    </a:cubicBezTo>
                    <a:cubicBezTo>
                      <a:pt x="28540" y="0"/>
                      <a:pt x="156" y="28258"/>
                      <a:pt x="0" y="63217"/>
                    </a:cubicBezTo>
                    <a:cubicBezTo>
                      <a:pt x="156" y="98176"/>
                      <a:pt x="28540" y="126433"/>
                      <a:pt x="63500" y="126433"/>
                    </a:cubicBezTo>
                    <a:cubicBezTo>
                      <a:pt x="98460" y="126433"/>
                      <a:pt x="126843" y="98176"/>
                      <a:pt x="127000" y="63217"/>
                    </a:cubicBezTo>
                    <a:close/>
                    <a:moveTo>
                      <a:pt x="72702" y="36164"/>
                    </a:moveTo>
                    <a:cubicBezTo>
                      <a:pt x="57785" y="31164"/>
                      <a:pt x="41634" y="39162"/>
                      <a:pt x="36567" y="54056"/>
                    </a:cubicBezTo>
                    <a:cubicBezTo>
                      <a:pt x="31502" y="68950"/>
                      <a:pt x="39427" y="85137"/>
                      <a:pt x="54298" y="90269"/>
                    </a:cubicBezTo>
                    <a:lnTo>
                      <a:pt x="1175814" y="471745"/>
                    </a:lnTo>
                    <a:cubicBezTo>
                      <a:pt x="1190730" y="476744"/>
                      <a:pt x="1206882" y="468747"/>
                      <a:pt x="1211948" y="453853"/>
                    </a:cubicBezTo>
                    <a:cubicBezTo>
                      <a:pt x="1217015" y="438959"/>
                      <a:pt x="1209090" y="422772"/>
                      <a:pt x="1194218" y="417639"/>
                    </a:cubicBezTo>
                    <a:close/>
                  </a:path>
                </a:pathLst>
              </a:custGeom>
              <a:solidFill>
                <a:srgbClr val="FFFFFF"/>
              </a:solidFill>
            </p:spPr>
            <p:txBody>
              <a:bodyPr/>
              <a:lstStyle/>
              <a:p>
                <a:endParaRPr lang="en-US"/>
              </a:p>
            </p:txBody>
          </p:sp>
          <p:sp>
            <p:nvSpPr>
              <p:cNvPr id="121" name="Freeform 46">
                <a:extLst>
                  <a:ext uri="{FF2B5EF4-FFF2-40B4-BE49-F238E27FC236}">
                    <a16:creationId xmlns:a16="http://schemas.microsoft.com/office/drawing/2014/main" id="{C9286EAF-3272-A405-24D8-E6E04C0EEAD1}"/>
                  </a:ext>
                </a:extLst>
              </p:cNvPr>
              <p:cNvSpPr/>
              <p:nvPr/>
            </p:nvSpPr>
            <p:spPr>
              <a:xfrm>
                <a:off x="9469388" y="3548343"/>
                <a:ext cx="1216616" cy="402985"/>
              </a:xfrm>
              <a:custGeom>
                <a:avLst/>
                <a:gdLst/>
                <a:ahLst/>
                <a:cxnLst/>
                <a:rect l="l" t="t" r="r" b="b"/>
                <a:pathLst>
                  <a:path w="1216616" h="402985">
                    <a:moveTo>
                      <a:pt x="127000" y="339769"/>
                    </a:moveTo>
                    <a:cubicBezTo>
                      <a:pt x="126843" y="304810"/>
                      <a:pt x="98460" y="276552"/>
                      <a:pt x="63500" y="276552"/>
                    </a:cubicBezTo>
                    <a:cubicBezTo>
                      <a:pt x="28540" y="276552"/>
                      <a:pt x="156" y="304810"/>
                      <a:pt x="0" y="339769"/>
                    </a:cubicBezTo>
                    <a:cubicBezTo>
                      <a:pt x="156" y="374728"/>
                      <a:pt x="28540" y="402986"/>
                      <a:pt x="63500" y="402986"/>
                    </a:cubicBezTo>
                    <a:cubicBezTo>
                      <a:pt x="98460" y="402986"/>
                      <a:pt x="126843" y="374728"/>
                      <a:pt x="127000" y="339769"/>
                    </a:cubicBezTo>
                    <a:close/>
                    <a:moveTo>
                      <a:pt x="55931" y="312215"/>
                    </a:moveTo>
                    <a:cubicBezTo>
                      <a:pt x="40767" y="316440"/>
                      <a:pt x="31877" y="332132"/>
                      <a:pt x="36047" y="347311"/>
                    </a:cubicBezTo>
                    <a:cubicBezTo>
                      <a:pt x="40217" y="362489"/>
                      <a:pt x="55876" y="371437"/>
                      <a:pt x="71070" y="367323"/>
                    </a:cubicBezTo>
                    <a:lnTo>
                      <a:pt x="1192587" y="59208"/>
                    </a:lnTo>
                    <a:cubicBezTo>
                      <a:pt x="1207738" y="54973"/>
                      <a:pt x="1216616" y="39288"/>
                      <a:pt x="1212448" y="24118"/>
                    </a:cubicBezTo>
                    <a:cubicBezTo>
                      <a:pt x="1208280" y="8948"/>
                      <a:pt x="1192635" y="0"/>
                      <a:pt x="1177447" y="4100"/>
                    </a:cubicBezTo>
                    <a:close/>
                  </a:path>
                </a:pathLst>
              </a:custGeom>
              <a:solidFill>
                <a:srgbClr val="FFFFFF"/>
              </a:solidFill>
            </p:spPr>
            <p:txBody>
              <a:bodyPr/>
              <a:lstStyle/>
              <a:p>
                <a:endParaRPr lang="en-US"/>
              </a:p>
            </p:txBody>
          </p:sp>
          <p:sp>
            <p:nvSpPr>
              <p:cNvPr id="122" name="Freeform 47">
                <a:extLst>
                  <a:ext uri="{FF2B5EF4-FFF2-40B4-BE49-F238E27FC236}">
                    <a16:creationId xmlns:a16="http://schemas.microsoft.com/office/drawing/2014/main" id="{A3DF6D4F-1F37-EA2B-CE03-46224873173E}"/>
                  </a:ext>
                </a:extLst>
              </p:cNvPr>
              <p:cNvSpPr/>
              <p:nvPr/>
            </p:nvSpPr>
            <p:spPr>
              <a:xfrm>
                <a:off x="10590905" y="3516781"/>
                <a:ext cx="1248516" cy="507908"/>
              </a:xfrm>
              <a:custGeom>
                <a:avLst/>
                <a:gdLst/>
                <a:ahLst/>
                <a:cxnLst/>
                <a:rect l="l" t="t" r="r" b="b"/>
                <a:pathLst>
                  <a:path w="1248516" h="507908">
                    <a:moveTo>
                      <a:pt x="127000" y="63216"/>
                    </a:moveTo>
                    <a:cubicBezTo>
                      <a:pt x="126843" y="28257"/>
                      <a:pt x="98460" y="0"/>
                      <a:pt x="63500" y="0"/>
                    </a:cubicBezTo>
                    <a:cubicBezTo>
                      <a:pt x="28540" y="0"/>
                      <a:pt x="156" y="28257"/>
                      <a:pt x="0" y="63216"/>
                    </a:cubicBezTo>
                    <a:cubicBezTo>
                      <a:pt x="156" y="98175"/>
                      <a:pt x="28540" y="126433"/>
                      <a:pt x="63500" y="126433"/>
                    </a:cubicBezTo>
                    <a:cubicBezTo>
                      <a:pt x="98460" y="126433"/>
                      <a:pt x="126843" y="98175"/>
                      <a:pt x="127000" y="63216"/>
                    </a:cubicBezTo>
                    <a:close/>
                    <a:moveTo>
                      <a:pt x="72701" y="36163"/>
                    </a:moveTo>
                    <a:cubicBezTo>
                      <a:pt x="57785" y="31164"/>
                      <a:pt x="41634" y="39162"/>
                      <a:pt x="36567" y="54055"/>
                    </a:cubicBezTo>
                    <a:cubicBezTo>
                      <a:pt x="31502" y="68949"/>
                      <a:pt x="39427" y="85136"/>
                      <a:pt x="54298" y="90269"/>
                    </a:cubicBezTo>
                    <a:lnTo>
                      <a:pt x="1175814" y="471744"/>
                    </a:lnTo>
                    <a:cubicBezTo>
                      <a:pt x="1190730" y="476743"/>
                      <a:pt x="1206882" y="468746"/>
                      <a:pt x="1211948" y="453852"/>
                    </a:cubicBezTo>
                    <a:cubicBezTo>
                      <a:pt x="1217014" y="438958"/>
                      <a:pt x="1209089" y="422771"/>
                      <a:pt x="1194218" y="417639"/>
                    </a:cubicBezTo>
                    <a:close/>
                    <a:moveTo>
                      <a:pt x="1248516" y="444691"/>
                    </a:moveTo>
                    <a:cubicBezTo>
                      <a:pt x="1248359" y="409732"/>
                      <a:pt x="1219976" y="381474"/>
                      <a:pt x="1185016" y="381474"/>
                    </a:cubicBezTo>
                    <a:cubicBezTo>
                      <a:pt x="1150056" y="381474"/>
                      <a:pt x="1121672" y="409732"/>
                      <a:pt x="1121516" y="444691"/>
                    </a:cubicBezTo>
                    <a:cubicBezTo>
                      <a:pt x="1121672" y="479650"/>
                      <a:pt x="1150056" y="507908"/>
                      <a:pt x="1185016" y="507908"/>
                    </a:cubicBezTo>
                    <a:cubicBezTo>
                      <a:pt x="1219976" y="507908"/>
                      <a:pt x="1248359" y="479650"/>
                      <a:pt x="1248516" y="444691"/>
                    </a:cubicBezTo>
                    <a:close/>
                  </a:path>
                </a:pathLst>
              </a:custGeom>
              <a:solidFill>
                <a:srgbClr val="FFFFFF"/>
              </a:solidFill>
            </p:spPr>
            <p:txBody>
              <a:bodyPr/>
              <a:lstStyle/>
              <a:p>
                <a:endParaRPr lang="en-US"/>
              </a:p>
            </p:txBody>
          </p:sp>
          <p:sp>
            <p:nvSpPr>
              <p:cNvPr id="123" name="Freeform 48">
                <a:extLst>
                  <a:ext uri="{FF2B5EF4-FFF2-40B4-BE49-F238E27FC236}">
                    <a16:creationId xmlns:a16="http://schemas.microsoft.com/office/drawing/2014/main" id="{DE4BD0AB-92E4-F2E2-CC2A-61D4F090EAA3}"/>
                  </a:ext>
                </a:extLst>
              </p:cNvPr>
              <p:cNvSpPr/>
              <p:nvPr/>
            </p:nvSpPr>
            <p:spPr>
              <a:xfrm>
                <a:off x="497258" y="3164650"/>
                <a:ext cx="1213464" cy="126433"/>
              </a:xfrm>
              <a:custGeom>
                <a:avLst/>
                <a:gdLst/>
                <a:ahLst/>
                <a:cxnLst/>
                <a:rect l="l" t="t" r="r" b="b"/>
                <a:pathLst>
                  <a:path w="1213464" h="126433">
                    <a:moveTo>
                      <a:pt x="127000" y="63216"/>
                    </a:moveTo>
                    <a:cubicBezTo>
                      <a:pt x="126844" y="28257"/>
                      <a:pt x="98460" y="0"/>
                      <a:pt x="63500" y="0"/>
                    </a:cubicBezTo>
                    <a:cubicBezTo>
                      <a:pt x="28541" y="0"/>
                      <a:pt x="156" y="28257"/>
                      <a:pt x="0" y="63216"/>
                    </a:cubicBezTo>
                    <a:cubicBezTo>
                      <a:pt x="156" y="98176"/>
                      <a:pt x="28541" y="126433"/>
                      <a:pt x="63500" y="126433"/>
                    </a:cubicBezTo>
                    <a:cubicBezTo>
                      <a:pt x="98460" y="126433"/>
                      <a:pt x="126844" y="98176"/>
                      <a:pt x="127000" y="63216"/>
                    </a:cubicBezTo>
                    <a:close/>
                    <a:moveTo>
                      <a:pt x="63500" y="34641"/>
                    </a:moveTo>
                    <a:cubicBezTo>
                      <a:pt x="47768" y="34712"/>
                      <a:pt x="35053" y="47485"/>
                      <a:pt x="35053" y="63217"/>
                    </a:cubicBezTo>
                    <a:cubicBezTo>
                      <a:pt x="35053" y="78948"/>
                      <a:pt x="47768" y="91721"/>
                      <a:pt x="63500" y="91792"/>
                    </a:cubicBezTo>
                    <a:lnTo>
                      <a:pt x="1185016" y="91792"/>
                    </a:lnTo>
                    <a:cubicBezTo>
                      <a:pt x="1200748" y="91721"/>
                      <a:pt x="1213464" y="78948"/>
                      <a:pt x="1213464" y="63217"/>
                    </a:cubicBezTo>
                    <a:cubicBezTo>
                      <a:pt x="1213464" y="47485"/>
                      <a:pt x="1200748" y="34712"/>
                      <a:pt x="1185016" y="34641"/>
                    </a:cubicBezTo>
                    <a:close/>
                  </a:path>
                </a:pathLst>
              </a:custGeom>
              <a:solidFill>
                <a:srgbClr val="C00000"/>
              </a:solidFill>
            </p:spPr>
            <p:txBody>
              <a:bodyPr/>
              <a:lstStyle/>
              <a:p>
                <a:endParaRPr lang="en-US"/>
              </a:p>
            </p:txBody>
          </p:sp>
          <p:sp>
            <p:nvSpPr>
              <p:cNvPr id="124" name="Freeform 49">
                <a:extLst>
                  <a:ext uri="{FF2B5EF4-FFF2-40B4-BE49-F238E27FC236}">
                    <a16:creationId xmlns:a16="http://schemas.microsoft.com/office/drawing/2014/main" id="{29054F65-5508-EEBD-F752-9832062BEEC9}"/>
                  </a:ext>
                </a:extLst>
              </p:cNvPr>
              <p:cNvSpPr/>
              <p:nvPr/>
            </p:nvSpPr>
            <p:spPr>
              <a:xfrm>
                <a:off x="1618774" y="2359300"/>
                <a:ext cx="1217226" cy="931782"/>
              </a:xfrm>
              <a:custGeom>
                <a:avLst/>
                <a:gdLst/>
                <a:ahLst/>
                <a:cxnLst/>
                <a:rect l="l" t="t" r="r" b="b"/>
                <a:pathLst>
                  <a:path w="1217226" h="931782">
                    <a:moveTo>
                      <a:pt x="127000" y="868566"/>
                    </a:moveTo>
                    <a:cubicBezTo>
                      <a:pt x="126844" y="833607"/>
                      <a:pt x="98460" y="805350"/>
                      <a:pt x="63500" y="805350"/>
                    </a:cubicBezTo>
                    <a:cubicBezTo>
                      <a:pt x="28541" y="805350"/>
                      <a:pt x="157" y="833607"/>
                      <a:pt x="0" y="868566"/>
                    </a:cubicBezTo>
                    <a:cubicBezTo>
                      <a:pt x="157" y="903526"/>
                      <a:pt x="28541" y="931783"/>
                      <a:pt x="63500" y="931783"/>
                    </a:cubicBezTo>
                    <a:cubicBezTo>
                      <a:pt x="98460" y="931783"/>
                      <a:pt x="126844" y="903526"/>
                      <a:pt x="127000" y="868566"/>
                    </a:cubicBezTo>
                    <a:close/>
                    <a:moveTo>
                      <a:pt x="46419" y="845659"/>
                    </a:moveTo>
                    <a:cubicBezTo>
                      <a:pt x="33849" y="855120"/>
                      <a:pt x="31291" y="872961"/>
                      <a:pt x="40695" y="885572"/>
                    </a:cubicBezTo>
                    <a:cubicBezTo>
                      <a:pt x="50100" y="898183"/>
                      <a:pt x="67929" y="900822"/>
                      <a:pt x="80582" y="891474"/>
                    </a:cubicBezTo>
                    <a:lnTo>
                      <a:pt x="1202099" y="55163"/>
                    </a:lnTo>
                    <a:cubicBezTo>
                      <a:pt x="1214668" y="45702"/>
                      <a:pt x="1217226" y="27861"/>
                      <a:pt x="1207822" y="15250"/>
                    </a:cubicBezTo>
                    <a:cubicBezTo>
                      <a:pt x="1198417" y="2638"/>
                      <a:pt x="1180588" y="0"/>
                      <a:pt x="1167935" y="9348"/>
                    </a:cubicBezTo>
                    <a:close/>
                  </a:path>
                </a:pathLst>
              </a:custGeom>
              <a:solidFill>
                <a:srgbClr val="C00000"/>
              </a:solidFill>
            </p:spPr>
            <p:txBody>
              <a:bodyPr/>
              <a:lstStyle/>
              <a:p>
                <a:endParaRPr lang="en-US"/>
              </a:p>
            </p:txBody>
          </p:sp>
          <p:sp>
            <p:nvSpPr>
              <p:cNvPr id="125" name="Freeform 50">
                <a:extLst>
                  <a:ext uri="{FF2B5EF4-FFF2-40B4-BE49-F238E27FC236}">
                    <a16:creationId xmlns:a16="http://schemas.microsoft.com/office/drawing/2014/main" id="{F3F26D88-8E73-7BF7-A50D-B8D8726941CC}"/>
                  </a:ext>
                </a:extLst>
              </p:cNvPr>
              <p:cNvSpPr/>
              <p:nvPr/>
            </p:nvSpPr>
            <p:spPr>
              <a:xfrm>
                <a:off x="2740291" y="2328339"/>
                <a:ext cx="1217502" cy="770669"/>
              </a:xfrm>
              <a:custGeom>
                <a:avLst/>
                <a:gdLst/>
                <a:ahLst/>
                <a:cxnLst/>
                <a:rect l="l" t="t" r="r" b="b"/>
                <a:pathLst>
                  <a:path w="1217502" h="770669">
                    <a:moveTo>
                      <a:pt x="127000" y="63217"/>
                    </a:moveTo>
                    <a:cubicBezTo>
                      <a:pt x="126843" y="28257"/>
                      <a:pt x="98459" y="0"/>
                      <a:pt x="63500" y="0"/>
                    </a:cubicBezTo>
                    <a:cubicBezTo>
                      <a:pt x="28540" y="0"/>
                      <a:pt x="156" y="28257"/>
                      <a:pt x="0" y="63217"/>
                    </a:cubicBezTo>
                    <a:cubicBezTo>
                      <a:pt x="156" y="98176"/>
                      <a:pt x="28540" y="126433"/>
                      <a:pt x="63500" y="126433"/>
                    </a:cubicBezTo>
                    <a:cubicBezTo>
                      <a:pt x="98459" y="126433"/>
                      <a:pt x="126843" y="98176"/>
                      <a:pt x="127000" y="63217"/>
                    </a:cubicBezTo>
                    <a:close/>
                    <a:moveTo>
                      <a:pt x="78234" y="38733"/>
                    </a:moveTo>
                    <a:cubicBezTo>
                      <a:pt x="64718" y="30682"/>
                      <a:pt x="47237" y="35069"/>
                      <a:pt x="39125" y="48548"/>
                    </a:cubicBezTo>
                    <a:cubicBezTo>
                      <a:pt x="31014" y="62027"/>
                      <a:pt x="35323" y="79528"/>
                      <a:pt x="48766" y="87700"/>
                    </a:cubicBezTo>
                    <a:lnTo>
                      <a:pt x="1170282" y="762617"/>
                    </a:lnTo>
                    <a:cubicBezTo>
                      <a:pt x="1183797" y="770669"/>
                      <a:pt x="1201278" y="766281"/>
                      <a:pt x="1209390" y="752802"/>
                    </a:cubicBezTo>
                    <a:cubicBezTo>
                      <a:pt x="1217502" y="739323"/>
                      <a:pt x="1213193" y="721822"/>
                      <a:pt x="1199750" y="713651"/>
                    </a:cubicBezTo>
                    <a:close/>
                  </a:path>
                </a:pathLst>
              </a:custGeom>
              <a:solidFill>
                <a:srgbClr val="C00000"/>
              </a:solidFill>
            </p:spPr>
            <p:txBody>
              <a:bodyPr/>
              <a:lstStyle/>
              <a:p>
                <a:endParaRPr lang="en-US"/>
              </a:p>
            </p:txBody>
          </p:sp>
          <p:sp>
            <p:nvSpPr>
              <p:cNvPr id="126" name="Freeform 51">
                <a:extLst>
                  <a:ext uri="{FF2B5EF4-FFF2-40B4-BE49-F238E27FC236}">
                    <a16:creationId xmlns:a16="http://schemas.microsoft.com/office/drawing/2014/main" id="{6FE7A7EE-0865-1699-1FB0-CED944B04C7F}"/>
                  </a:ext>
                </a:extLst>
              </p:cNvPr>
              <p:cNvSpPr/>
              <p:nvPr/>
            </p:nvSpPr>
            <p:spPr>
              <a:xfrm>
                <a:off x="3861807" y="2373683"/>
                <a:ext cx="1217512" cy="756007"/>
              </a:xfrm>
              <a:custGeom>
                <a:avLst/>
                <a:gdLst/>
                <a:ahLst/>
                <a:cxnLst/>
                <a:rect l="l" t="t" r="r" b="b"/>
                <a:pathLst>
                  <a:path w="1217512" h="756007">
                    <a:moveTo>
                      <a:pt x="127000" y="692790"/>
                    </a:moveTo>
                    <a:cubicBezTo>
                      <a:pt x="126844" y="657831"/>
                      <a:pt x="98459" y="629573"/>
                      <a:pt x="63500" y="629573"/>
                    </a:cubicBezTo>
                    <a:cubicBezTo>
                      <a:pt x="28540" y="629573"/>
                      <a:pt x="156" y="657831"/>
                      <a:pt x="0" y="692790"/>
                    </a:cubicBezTo>
                    <a:cubicBezTo>
                      <a:pt x="156" y="727749"/>
                      <a:pt x="28540" y="756007"/>
                      <a:pt x="63500" y="756007"/>
                    </a:cubicBezTo>
                    <a:cubicBezTo>
                      <a:pt x="98459" y="756007"/>
                      <a:pt x="126844" y="727749"/>
                      <a:pt x="127000" y="692790"/>
                    </a:cubicBezTo>
                    <a:close/>
                    <a:moveTo>
                      <a:pt x="49003" y="668165"/>
                    </a:moveTo>
                    <a:cubicBezTo>
                      <a:pt x="35482" y="676207"/>
                      <a:pt x="31004" y="693665"/>
                      <a:pt x="38985" y="707222"/>
                    </a:cubicBezTo>
                    <a:cubicBezTo>
                      <a:pt x="46966" y="720779"/>
                      <a:pt x="64404" y="725335"/>
                      <a:pt x="77997" y="717415"/>
                    </a:cubicBezTo>
                    <a:lnTo>
                      <a:pt x="1199513" y="57169"/>
                    </a:lnTo>
                    <a:cubicBezTo>
                      <a:pt x="1213034" y="49128"/>
                      <a:pt x="1217512" y="31670"/>
                      <a:pt x="1209531" y="18113"/>
                    </a:cubicBezTo>
                    <a:cubicBezTo>
                      <a:pt x="1201550" y="4556"/>
                      <a:pt x="1184112" y="0"/>
                      <a:pt x="1170520" y="7920"/>
                    </a:cubicBezTo>
                    <a:close/>
                  </a:path>
                </a:pathLst>
              </a:custGeom>
              <a:solidFill>
                <a:srgbClr val="C00000"/>
              </a:solidFill>
            </p:spPr>
            <p:txBody>
              <a:bodyPr/>
              <a:lstStyle/>
              <a:p>
                <a:endParaRPr lang="en-US"/>
              </a:p>
            </p:txBody>
          </p:sp>
          <p:sp>
            <p:nvSpPr>
              <p:cNvPr id="127" name="Freeform 52">
                <a:extLst>
                  <a:ext uri="{FF2B5EF4-FFF2-40B4-BE49-F238E27FC236}">
                    <a16:creationId xmlns:a16="http://schemas.microsoft.com/office/drawing/2014/main" id="{DD6A409E-399B-4783-E426-E26F928C2B95}"/>
                  </a:ext>
                </a:extLst>
              </p:cNvPr>
              <p:cNvSpPr/>
              <p:nvPr/>
            </p:nvSpPr>
            <p:spPr>
              <a:xfrm>
                <a:off x="4983323" y="2343011"/>
                <a:ext cx="1217493" cy="653285"/>
              </a:xfrm>
              <a:custGeom>
                <a:avLst/>
                <a:gdLst/>
                <a:ahLst/>
                <a:cxnLst/>
                <a:rect l="l" t="t" r="r" b="b"/>
                <a:pathLst>
                  <a:path w="1217493" h="653285">
                    <a:moveTo>
                      <a:pt x="127000" y="63217"/>
                    </a:moveTo>
                    <a:cubicBezTo>
                      <a:pt x="126844" y="28257"/>
                      <a:pt x="98460" y="0"/>
                      <a:pt x="63500" y="0"/>
                    </a:cubicBezTo>
                    <a:cubicBezTo>
                      <a:pt x="28541" y="0"/>
                      <a:pt x="157" y="28257"/>
                      <a:pt x="0" y="63217"/>
                    </a:cubicBezTo>
                    <a:cubicBezTo>
                      <a:pt x="157" y="98176"/>
                      <a:pt x="28541" y="126433"/>
                      <a:pt x="63500" y="126433"/>
                    </a:cubicBezTo>
                    <a:cubicBezTo>
                      <a:pt x="98460" y="126433"/>
                      <a:pt x="126844" y="98176"/>
                      <a:pt x="127000" y="63217"/>
                    </a:cubicBezTo>
                    <a:close/>
                    <a:moveTo>
                      <a:pt x="76220" y="37629"/>
                    </a:moveTo>
                    <a:cubicBezTo>
                      <a:pt x="62102" y="30689"/>
                      <a:pt x="45030" y="36466"/>
                      <a:pt x="38027" y="50553"/>
                    </a:cubicBezTo>
                    <a:cubicBezTo>
                      <a:pt x="31024" y="64640"/>
                      <a:pt x="36724" y="81738"/>
                      <a:pt x="50780" y="88804"/>
                    </a:cubicBezTo>
                    <a:lnTo>
                      <a:pt x="1172296" y="646345"/>
                    </a:lnTo>
                    <a:cubicBezTo>
                      <a:pt x="1186414" y="653285"/>
                      <a:pt x="1203487" y="647508"/>
                      <a:pt x="1210490" y="633421"/>
                    </a:cubicBezTo>
                    <a:cubicBezTo>
                      <a:pt x="1217493" y="619334"/>
                      <a:pt x="1211793" y="602236"/>
                      <a:pt x="1197737" y="595170"/>
                    </a:cubicBezTo>
                    <a:close/>
                  </a:path>
                </a:pathLst>
              </a:custGeom>
              <a:solidFill>
                <a:srgbClr val="C00000"/>
              </a:solidFill>
            </p:spPr>
            <p:txBody>
              <a:bodyPr/>
              <a:lstStyle/>
              <a:p>
                <a:endParaRPr lang="en-US"/>
              </a:p>
            </p:txBody>
          </p:sp>
          <p:sp>
            <p:nvSpPr>
              <p:cNvPr id="128" name="Freeform 53">
                <a:extLst>
                  <a:ext uri="{FF2B5EF4-FFF2-40B4-BE49-F238E27FC236}">
                    <a16:creationId xmlns:a16="http://schemas.microsoft.com/office/drawing/2014/main" id="{F098DF81-9269-96EE-6790-ED8D67F7B334}"/>
                  </a:ext>
                </a:extLst>
              </p:cNvPr>
              <p:cNvSpPr/>
              <p:nvPr/>
            </p:nvSpPr>
            <p:spPr>
              <a:xfrm>
                <a:off x="6104839" y="1699682"/>
                <a:ext cx="1216687" cy="1327303"/>
              </a:xfrm>
              <a:custGeom>
                <a:avLst/>
                <a:gdLst/>
                <a:ahLst/>
                <a:cxnLst/>
                <a:rect l="l" t="t" r="r" b="b"/>
                <a:pathLst>
                  <a:path w="1216687" h="1327303">
                    <a:moveTo>
                      <a:pt x="127000" y="1264086"/>
                    </a:moveTo>
                    <a:cubicBezTo>
                      <a:pt x="126844" y="1229127"/>
                      <a:pt x="98460" y="1200869"/>
                      <a:pt x="63500" y="1200869"/>
                    </a:cubicBezTo>
                    <a:cubicBezTo>
                      <a:pt x="28541" y="1200869"/>
                      <a:pt x="157" y="1229127"/>
                      <a:pt x="0" y="1264086"/>
                    </a:cubicBezTo>
                    <a:cubicBezTo>
                      <a:pt x="157" y="1299045"/>
                      <a:pt x="28541" y="1327303"/>
                      <a:pt x="63500" y="1327303"/>
                    </a:cubicBezTo>
                    <a:cubicBezTo>
                      <a:pt x="98460" y="1327303"/>
                      <a:pt x="126844" y="1299045"/>
                      <a:pt x="127000" y="1264086"/>
                    </a:cubicBezTo>
                    <a:close/>
                    <a:moveTo>
                      <a:pt x="42366" y="1244854"/>
                    </a:moveTo>
                    <a:cubicBezTo>
                      <a:pt x="31830" y="1256537"/>
                      <a:pt x="32719" y="1274538"/>
                      <a:pt x="44354" y="1285126"/>
                    </a:cubicBezTo>
                    <a:cubicBezTo>
                      <a:pt x="55990" y="1295714"/>
                      <a:pt x="73995" y="1294906"/>
                      <a:pt x="84635" y="1283318"/>
                    </a:cubicBezTo>
                    <a:lnTo>
                      <a:pt x="1206151" y="50860"/>
                    </a:lnTo>
                    <a:cubicBezTo>
                      <a:pt x="1216687" y="39177"/>
                      <a:pt x="1215799" y="21176"/>
                      <a:pt x="1204163" y="10588"/>
                    </a:cubicBezTo>
                    <a:cubicBezTo>
                      <a:pt x="1192527" y="0"/>
                      <a:pt x="1174522" y="808"/>
                      <a:pt x="1163882" y="12396"/>
                    </a:cubicBezTo>
                    <a:close/>
                  </a:path>
                </a:pathLst>
              </a:custGeom>
              <a:solidFill>
                <a:srgbClr val="C00000"/>
              </a:solidFill>
            </p:spPr>
            <p:txBody>
              <a:bodyPr/>
              <a:lstStyle/>
              <a:p>
                <a:endParaRPr lang="en-US"/>
              </a:p>
            </p:txBody>
          </p:sp>
          <p:sp>
            <p:nvSpPr>
              <p:cNvPr id="129" name="Freeform 54">
                <a:extLst>
                  <a:ext uri="{FF2B5EF4-FFF2-40B4-BE49-F238E27FC236}">
                    <a16:creationId xmlns:a16="http://schemas.microsoft.com/office/drawing/2014/main" id="{2803C017-F17C-93EF-E19B-EFAFEE97B554}"/>
                  </a:ext>
                </a:extLst>
              </p:cNvPr>
              <p:cNvSpPr/>
              <p:nvPr/>
            </p:nvSpPr>
            <p:spPr>
              <a:xfrm>
                <a:off x="7226356" y="1668094"/>
                <a:ext cx="1217385" cy="858584"/>
              </a:xfrm>
              <a:custGeom>
                <a:avLst/>
                <a:gdLst/>
                <a:ahLst/>
                <a:cxnLst/>
                <a:rect l="l" t="t" r="r" b="b"/>
                <a:pathLst>
                  <a:path w="1217385" h="858584">
                    <a:moveTo>
                      <a:pt x="127000" y="63216"/>
                    </a:moveTo>
                    <a:cubicBezTo>
                      <a:pt x="126843" y="28257"/>
                      <a:pt x="98460" y="0"/>
                      <a:pt x="63500" y="0"/>
                    </a:cubicBezTo>
                    <a:cubicBezTo>
                      <a:pt x="28540" y="0"/>
                      <a:pt x="156" y="28257"/>
                      <a:pt x="0" y="63216"/>
                    </a:cubicBezTo>
                    <a:cubicBezTo>
                      <a:pt x="156" y="98176"/>
                      <a:pt x="28540" y="126433"/>
                      <a:pt x="63500" y="126433"/>
                    </a:cubicBezTo>
                    <a:cubicBezTo>
                      <a:pt x="98460" y="126433"/>
                      <a:pt x="126843" y="98176"/>
                      <a:pt x="127000" y="63216"/>
                    </a:cubicBezTo>
                    <a:close/>
                    <a:moveTo>
                      <a:pt x="79572" y="39590"/>
                    </a:moveTo>
                    <a:cubicBezTo>
                      <a:pt x="66526" y="30799"/>
                      <a:pt x="48828" y="34208"/>
                      <a:pt x="39979" y="47215"/>
                    </a:cubicBezTo>
                    <a:cubicBezTo>
                      <a:pt x="31130" y="60223"/>
                      <a:pt x="34460" y="77936"/>
                      <a:pt x="47427" y="86842"/>
                    </a:cubicBezTo>
                    <a:lnTo>
                      <a:pt x="1168943" y="849793"/>
                    </a:lnTo>
                    <a:cubicBezTo>
                      <a:pt x="1181990" y="858583"/>
                      <a:pt x="1199688" y="855175"/>
                      <a:pt x="1208537" y="842167"/>
                    </a:cubicBezTo>
                    <a:cubicBezTo>
                      <a:pt x="1217385" y="829160"/>
                      <a:pt x="1214056" y="811447"/>
                      <a:pt x="1201089" y="802540"/>
                    </a:cubicBezTo>
                    <a:close/>
                  </a:path>
                </a:pathLst>
              </a:custGeom>
              <a:solidFill>
                <a:srgbClr val="C00000"/>
              </a:solidFill>
            </p:spPr>
            <p:txBody>
              <a:bodyPr/>
              <a:lstStyle/>
              <a:p>
                <a:endParaRPr lang="en-US"/>
              </a:p>
            </p:txBody>
          </p:sp>
          <p:sp>
            <p:nvSpPr>
              <p:cNvPr id="130" name="Freeform 55">
                <a:extLst>
                  <a:ext uri="{FF2B5EF4-FFF2-40B4-BE49-F238E27FC236}">
                    <a16:creationId xmlns:a16="http://schemas.microsoft.com/office/drawing/2014/main" id="{56DF2738-124D-909D-0DD0-5FA6CD63D74F}"/>
                  </a:ext>
                </a:extLst>
              </p:cNvPr>
              <p:cNvSpPr/>
              <p:nvPr/>
            </p:nvSpPr>
            <p:spPr>
              <a:xfrm>
                <a:off x="8347872" y="2065996"/>
                <a:ext cx="1217079" cy="491481"/>
              </a:xfrm>
              <a:custGeom>
                <a:avLst/>
                <a:gdLst/>
                <a:ahLst/>
                <a:cxnLst/>
                <a:rect l="l" t="t" r="r" b="b"/>
                <a:pathLst>
                  <a:path w="1217079" h="491481">
                    <a:moveTo>
                      <a:pt x="127000" y="428264"/>
                    </a:moveTo>
                    <a:cubicBezTo>
                      <a:pt x="126843" y="393305"/>
                      <a:pt x="98460" y="365048"/>
                      <a:pt x="63500" y="365048"/>
                    </a:cubicBezTo>
                    <a:cubicBezTo>
                      <a:pt x="28540" y="365048"/>
                      <a:pt x="156" y="393305"/>
                      <a:pt x="0" y="428264"/>
                    </a:cubicBezTo>
                    <a:cubicBezTo>
                      <a:pt x="156" y="463224"/>
                      <a:pt x="28540" y="491481"/>
                      <a:pt x="63500" y="491481"/>
                    </a:cubicBezTo>
                    <a:cubicBezTo>
                      <a:pt x="98460" y="491481"/>
                      <a:pt x="126843" y="463224"/>
                      <a:pt x="127000" y="428264"/>
                    </a:cubicBezTo>
                    <a:close/>
                    <a:moveTo>
                      <a:pt x="53983" y="401321"/>
                    </a:moveTo>
                    <a:cubicBezTo>
                      <a:pt x="39173" y="406627"/>
                      <a:pt x="31437" y="422906"/>
                      <a:pt x="36677" y="437739"/>
                    </a:cubicBezTo>
                    <a:cubicBezTo>
                      <a:pt x="41916" y="452573"/>
                      <a:pt x="58160" y="460381"/>
                      <a:pt x="73017" y="455208"/>
                    </a:cubicBezTo>
                    <a:lnTo>
                      <a:pt x="1194533" y="59061"/>
                    </a:lnTo>
                    <a:cubicBezTo>
                      <a:pt x="1209343" y="53755"/>
                      <a:pt x="1217079" y="37476"/>
                      <a:pt x="1211840" y="22643"/>
                    </a:cubicBezTo>
                    <a:cubicBezTo>
                      <a:pt x="1206600" y="7809"/>
                      <a:pt x="1190357" y="0"/>
                      <a:pt x="1175499" y="5174"/>
                    </a:cubicBezTo>
                    <a:close/>
                  </a:path>
                </a:pathLst>
              </a:custGeom>
              <a:solidFill>
                <a:srgbClr val="C00000"/>
              </a:solidFill>
            </p:spPr>
            <p:txBody>
              <a:bodyPr/>
              <a:lstStyle/>
              <a:p>
                <a:endParaRPr lang="en-US"/>
              </a:p>
            </p:txBody>
          </p:sp>
          <p:sp>
            <p:nvSpPr>
              <p:cNvPr id="131" name="Freeform 56">
                <a:extLst>
                  <a:ext uri="{FF2B5EF4-FFF2-40B4-BE49-F238E27FC236}">
                    <a16:creationId xmlns:a16="http://schemas.microsoft.com/office/drawing/2014/main" id="{C6C5BFC8-F68F-0E94-F300-A54B91EE2635}"/>
                  </a:ext>
                </a:extLst>
              </p:cNvPr>
              <p:cNvSpPr/>
              <p:nvPr/>
            </p:nvSpPr>
            <p:spPr>
              <a:xfrm>
                <a:off x="9469388" y="848745"/>
                <a:ext cx="1216641" cy="1312585"/>
              </a:xfrm>
              <a:custGeom>
                <a:avLst/>
                <a:gdLst/>
                <a:ahLst/>
                <a:cxnLst/>
                <a:rect l="l" t="t" r="r" b="b"/>
                <a:pathLst>
                  <a:path w="1216641" h="1312585">
                    <a:moveTo>
                      <a:pt x="127000" y="1249368"/>
                    </a:moveTo>
                    <a:cubicBezTo>
                      <a:pt x="126843" y="1214409"/>
                      <a:pt x="98460" y="1186152"/>
                      <a:pt x="63500" y="1186152"/>
                    </a:cubicBezTo>
                    <a:cubicBezTo>
                      <a:pt x="28540" y="1186152"/>
                      <a:pt x="156" y="1214409"/>
                      <a:pt x="0" y="1249368"/>
                    </a:cubicBezTo>
                    <a:cubicBezTo>
                      <a:pt x="156" y="1284328"/>
                      <a:pt x="28540" y="1312585"/>
                      <a:pt x="63500" y="1312585"/>
                    </a:cubicBezTo>
                    <a:cubicBezTo>
                      <a:pt x="98460" y="1312585"/>
                      <a:pt x="126843" y="1284328"/>
                      <a:pt x="127000" y="1249368"/>
                    </a:cubicBezTo>
                    <a:close/>
                    <a:moveTo>
                      <a:pt x="42481" y="1230010"/>
                    </a:moveTo>
                    <a:cubicBezTo>
                      <a:pt x="31875" y="1241630"/>
                      <a:pt x="32657" y="1259636"/>
                      <a:pt x="44229" y="1270294"/>
                    </a:cubicBezTo>
                    <a:cubicBezTo>
                      <a:pt x="55801" y="1280951"/>
                      <a:pt x="73811" y="1280250"/>
                      <a:pt x="84520" y="1268726"/>
                    </a:cubicBezTo>
                    <a:lnTo>
                      <a:pt x="1206036" y="50940"/>
                    </a:lnTo>
                    <a:cubicBezTo>
                      <a:pt x="1216641" y="39320"/>
                      <a:pt x="1215860" y="21314"/>
                      <a:pt x="1204288" y="10657"/>
                    </a:cubicBezTo>
                    <a:cubicBezTo>
                      <a:pt x="1192715" y="0"/>
                      <a:pt x="1174706" y="700"/>
                      <a:pt x="1163997" y="12225"/>
                    </a:cubicBezTo>
                    <a:close/>
                  </a:path>
                </a:pathLst>
              </a:custGeom>
              <a:solidFill>
                <a:srgbClr val="C00000"/>
              </a:solidFill>
            </p:spPr>
            <p:txBody>
              <a:bodyPr/>
              <a:lstStyle/>
              <a:p>
                <a:endParaRPr lang="en-US"/>
              </a:p>
            </p:txBody>
          </p:sp>
          <p:sp>
            <p:nvSpPr>
              <p:cNvPr id="132" name="Freeform 57">
                <a:extLst>
                  <a:ext uri="{FF2B5EF4-FFF2-40B4-BE49-F238E27FC236}">
                    <a16:creationId xmlns:a16="http://schemas.microsoft.com/office/drawing/2014/main" id="{C16EF0E1-6F16-0475-3388-4F827D6B2321}"/>
                  </a:ext>
                </a:extLst>
              </p:cNvPr>
              <p:cNvSpPr/>
              <p:nvPr/>
            </p:nvSpPr>
            <p:spPr>
              <a:xfrm>
                <a:off x="10590905" y="817110"/>
                <a:ext cx="1248516" cy="1021433"/>
              </a:xfrm>
              <a:custGeom>
                <a:avLst/>
                <a:gdLst/>
                <a:ahLst/>
                <a:cxnLst/>
                <a:rect l="l" t="t" r="r" b="b"/>
                <a:pathLst>
                  <a:path w="1248516" h="1021433">
                    <a:moveTo>
                      <a:pt x="127000" y="63217"/>
                    </a:moveTo>
                    <a:cubicBezTo>
                      <a:pt x="126843" y="28258"/>
                      <a:pt x="98460" y="0"/>
                      <a:pt x="63500" y="0"/>
                    </a:cubicBezTo>
                    <a:cubicBezTo>
                      <a:pt x="28540" y="0"/>
                      <a:pt x="156" y="28258"/>
                      <a:pt x="0" y="63217"/>
                    </a:cubicBezTo>
                    <a:cubicBezTo>
                      <a:pt x="156" y="98176"/>
                      <a:pt x="28540" y="126434"/>
                      <a:pt x="63500" y="126434"/>
                    </a:cubicBezTo>
                    <a:cubicBezTo>
                      <a:pt x="98460" y="126434"/>
                      <a:pt x="126843" y="98176"/>
                      <a:pt x="127000" y="63217"/>
                    </a:cubicBezTo>
                    <a:close/>
                    <a:moveTo>
                      <a:pt x="81323" y="40882"/>
                    </a:moveTo>
                    <a:cubicBezTo>
                      <a:pt x="68983" y="31125"/>
                      <a:pt x="51077" y="33177"/>
                      <a:pt x="41265" y="45473"/>
                    </a:cubicBezTo>
                    <a:cubicBezTo>
                      <a:pt x="31452" y="57769"/>
                      <a:pt x="33424" y="75684"/>
                      <a:pt x="45676" y="85552"/>
                    </a:cubicBezTo>
                    <a:lnTo>
                      <a:pt x="1167192" y="980551"/>
                    </a:lnTo>
                    <a:cubicBezTo>
                      <a:pt x="1179532" y="990309"/>
                      <a:pt x="1197438" y="988257"/>
                      <a:pt x="1207251" y="975961"/>
                    </a:cubicBezTo>
                    <a:cubicBezTo>
                      <a:pt x="1217063" y="963664"/>
                      <a:pt x="1215091" y="945749"/>
                      <a:pt x="1202839" y="935882"/>
                    </a:cubicBezTo>
                    <a:close/>
                    <a:moveTo>
                      <a:pt x="1248516" y="958217"/>
                    </a:moveTo>
                    <a:cubicBezTo>
                      <a:pt x="1248359" y="923257"/>
                      <a:pt x="1219976" y="895000"/>
                      <a:pt x="1185016" y="895000"/>
                    </a:cubicBezTo>
                    <a:cubicBezTo>
                      <a:pt x="1150056" y="895000"/>
                      <a:pt x="1121672" y="923257"/>
                      <a:pt x="1121516" y="958217"/>
                    </a:cubicBezTo>
                    <a:cubicBezTo>
                      <a:pt x="1121672" y="993176"/>
                      <a:pt x="1150056" y="1021433"/>
                      <a:pt x="1185016" y="1021433"/>
                    </a:cubicBezTo>
                    <a:cubicBezTo>
                      <a:pt x="1219976" y="1021433"/>
                      <a:pt x="1248359" y="993176"/>
                      <a:pt x="1248516" y="958217"/>
                    </a:cubicBezTo>
                    <a:close/>
                  </a:path>
                </a:pathLst>
              </a:custGeom>
              <a:solidFill>
                <a:srgbClr val="C00000"/>
              </a:solidFill>
            </p:spPr>
            <p:txBody>
              <a:bodyPr/>
              <a:lstStyle/>
              <a:p>
                <a:endParaRPr lang="en-US"/>
              </a:p>
            </p:txBody>
          </p:sp>
          <p:sp>
            <p:nvSpPr>
              <p:cNvPr id="133" name="Freeform 58">
                <a:extLst>
                  <a:ext uri="{FF2B5EF4-FFF2-40B4-BE49-F238E27FC236}">
                    <a16:creationId xmlns:a16="http://schemas.microsoft.com/office/drawing/2014/main" id="{2AA43862-E854-4BA6-705B-E95C5AD35433}"/>
                  </a:ext>
                </a:extLst>
              </p:cNvPr>
              <p:cNvSpPr/>
              <p:nvPr/>
            </p:nvSpPr>
            <p:spPr>
              <a:xfrm>
                <a:off x="497258" y="4338419"/>
                <a:ext cx="1213464" cy="126433"/>
              </a:xfrm>
              <a:custGeom>
                <a:avLst/>
                <a:gdLst/>
                <a:ahLst/>
                <a:cxnLst/>
                <a:rect l="l" t="t" r="r" b="b"/>
                <a:pathLst>
                  <a:path w="1213464" h="126433">
                    <a:moveTo>
                      <a:pt x="127000" y="63217"/>
                    </a:moveTo>
                    <a:cubicBezTo>
                      <a:pt x="126844" y="28258"/>
                      <a:pt x="98460" y="0"/>
                      <a:pt x="63500" y="0"/>
                    </a:cubicBezTo>
                    <a:cubicBezTo>
                      <a:pt x="28541" y="0"/>
                      <a:pt x="156" y="28258"/>
                      <a:pt x="0" y="63217"/>
                    </a:cubicBezTo>
                    <a:cubicBezTo>
                      <a:pt x="156" y="98176"/>
                      <a:pt x="28541" y="126434"/>
                      <a:pt x="63500" y="126434"/>
                    </a:cubicBezTo>
                    <a:cubicBezTo>
                      <a:pt x="98460" y="126434"/>
                      <a:pt x="126844" y="98176"/>
                      <a:pt x="127000" y="63217"/>
                    </a:cubicBezTo>
                    <a:close/>
                    <a:moveTo>
                      <a:pt x="63500" y="34642"/>
                    </a:moveTo>
                    <a:cubicBezTo>
                      <a:pt x="47768" y="34713"/>
                      <a:pt x="35053" y="47485"/>
                      <a:pt x="35053" y="63217"/>
                    </a:cubicBezTo>
                    <a:cubicBezTo>
                      <a:pt x="35053" y="78949"/>
                      <a:pt x="47768" y="91721"/>
                      <a:pt x="63500" y="91792"/>
                    </a:cubicBezTo>
                    <a:lnTo>
                      <a:pt x="1185016" y="91792"/>
                    </a:lnTo>
                    <a:cubicBezTo>
                      <a:pt x="1200748" y="91721"/>
                      <a:pt x="1213464" y="78949"/>
                      <a:pt x="1213464" y="63217"/>
                    </a:cubicBezTo>
                    <a:cubicBezTo>
                      <a:pt x="1213464" y="47485"/>
                      <a:pt x="1200748" y="34713"/>
                      <a:pt x="1185016" y="34642"/>
                    </a:cubicBezTo>
                    <a:close/>
                  </a:path>
                </a:pathLst>
              </a:custGeom>
              <a:solidFill>
                <a:srgbClr val="00B0F0"/>
              </a:solidFill>
            </p:spPr>
            <p:txBody>
              <a:bodyPr/>
              <a:lstStyle/>
              <a:p>
                <a:endParaRPr lang="en-US"/>
              </a:p>
            </p:txBody>
          </p:sp>
          <p:sp>
            <p:nvSpPr>
              <p:cNvPr id="134" name="Freeform 59">
                <a:extLst>
                  <a:ext uri="{FF2B5EF4-FFF2-40B4-BE49-F238E27FC236}">
                    <a16:creationId xmlns:a16="http://schemas.microsoft.com/office/drawing/2014/main" id="{52F55CB2-3D74-FC9D-1FDA-98F24E0BA02E}"/>
                  </a:ext>
                </a:extLst>
              </p:cNvPr>
              <p:cNvSpPr/>
              <p:nvPr/>
            </p:nvSpPr>
            <p:spPr>
              <a:xfrm>
                <a:off x="1618774" y="4338419"/>
                <a:ext cx="1213464" cy="126433"/>
              </a:xfrm>
              <a:custGeom>
                <a:avLst/>
                <a:gdLst/>
                <a:ahLst/>
                <a:cxnLst/>
                <a:rect l="l" t="t" r="r" b="b"/>
                <a:pathLst>
                  <a:path w="1213464" h="126433">
                    <a:moveTo>
                      <a:pt x="127000" y="63217"/>
                    </a:moveTo>
                    <a:cubicBezTo>
                      <a:pt x="126844" y="28258"/>
                      <a:pt x="98460" y="0"/>
                      <a:pt x="63500" y="0"/>
                    </a:cubicBezTo>
                    <a:cubicBezTo>
                      <a:pt x="28541" y="0"/>
                      <a:pt x="157" y="28258"/>
                      <a:pt x="0" y="63217"/>
                    </a:cubicBezTo>
                    <a:cubicBezTo>
                      <a:pt x="157" y="98176"/>
                      <a:pt x="28541" y="126434"/>
                      <a:pt x="63500" y="126434"/>
                    </a:cubicBezTo>
                    <a:cubicBezTo>
                      <a:pt x="98460" y="126434"/>
                      <a:pt x="126844" y="98176"/>
                      <a:pt x="127000" y="63217"/>
                    </a:cubicBezTo>
                    <a:close/>
                    <a:moveTo>
                      <a:pt x="63500" y="34642"/>
                    </a:moveTo>
                    <a:cubicBezTo>
                      <a:pt x="47769" y="34713"/>
                      <a:pt x="35053" y="47485"/>
                      <a:pt x="35053" y="63217"/>
                    </a:cubicBezTo>
                    <a:cubicBezTo>
                      <a:pt x="35053" y="78949"/>
                      <a:pt x="47769" y="91721"/>
                      <a:pt x="63500" y="91792"/>
                    </a:cubicBezTo>
                    <a:lnTo>
                      <a:pt x="1185017" y="91792"/>
                    </a:lnTo>
                    <a:cubicBezTo>
                      <a:pt x="1200748" y="91721"/>
                      <a:pt x="1213464" y="78949"/>
                      <a:pt x="1213464" y="63217"/>
                    </a:cubicBezTo>
                    <a:cubicBezTo>
                      <a:pt x="1213464" y="47485"/>
                      <a:pt x="1200748" y="34713"/>
                      <a:pt x="1185017" y="34642"/>
                    </a:cubicBezTo>
                    <a:close/>
                  </a:path>
                </a:pathLst>
              </a:custGeom>
              <a:solidFill>
                <a:srgbClr val="00B0F0"/>
              </a:solidFill>
            </p:spPr>
            <p:txBody>
              <a:bodyPr/>
              <a:lstStyle/>
              <a:p>
                <a:endParaRPr lang="en-US"/>
              </a:p>
            </p:txBody>
          </p:sp>
          <p:sp>
            <p:nvSpPr>
              <p:cNvPr id="135" name="Freeform 60">
                <a:extLst>
                  <a:ext uri="{FF2B5EF4-FFF2-40B4-BE49-F238E27FC236}">
                    <a16:creationId xmlns:a16="http://schemas.microsoft.com/office/drawing/2014/main" id="{0880AD57-E5B8-1E53-C9FA-9E0F73A4EA4E}"/>
                  </a:ext>
                </a:extLst>
              </p:cNvPr>
              <p:cNvSpPr/>
              <p:nvPr/>
            </p:nvSpPr>
            <p:spPr>
              <a:xfrm>
                <a:off x="2740291" y="701802"/>
                <a:ext cx="1216875" cy="3763051"/>
              </a:xfrm>
              <a:custGeom>
                <a:avLst/>
                <a:gdLst/>
                <a:ahLst/>
                <a:cxnLst/>
                <a:rect l="l" t="t" r="r" b="b"/>
                <a:pathLst>
                  <a:path w="1216875" h="3763051">
                    <a:moveTo>
                      <a:pt x="127000" y="3699834"/>
                    </a:moveTo>
                    <a:cubicBezTo>
                      <a:pt x="126843" y="3664875"/>
                      <a:pt x="98459" y="3636617"/>
                      <a:pt x="63500" y="3636617"/>
                    </a:cubicBezTo>
                    <a:cubicBezTo>
                      <a:pt x="28540" y="3636617"/>
                      <a:pt x="156" y="3664875"/>
                      <a:pt x="0" y="3699834"/>
                    </a:cubicBezTo>
                    <a:cubicBezTo>
                      <a:pt x="156" y="3734793"/>
                      <a:pt x="28540" y="3763051"/>
                      <a:pt x="63500" y="3763051"/>
                    </a:cubicBezTo>
                    <a:cubicBezTo>
                      <a:pt x="98459" y="3763051"/>
                      <a:pt x="126843" y="3734793"/>
                      <a:pt x="127000" y="3699834"/>
                    </a:cubicBezTo>
                    <a:close/>
                    <a:moveTo>
                      <a:pt x="36173" y="3691479"/>
                    </a:moveTo>
                    <a:cubicBezTo>
                      <a:pt x="31641" y="3706543"/>
                      <a:pt x="40138" y="3722438"/>
                      <a:pt x="55182" y="3727038"/>
                    </a:cubicBezTo>
                    <a:cubicBezTo>
                      <a:pt x="70226" y="3731638"/>
                      <a:pt x="86159" y="3723212"/>
                      <a:pt x="90826" y="3708189"/>
                    </a:cubicBezTo>
                    <a:lnTo>
                      <a:pt x="1212342" y="40159"/>
                    </a:lnTo>
                    <a:cubicBezTo>
                      <a:pt x="1216875" y="25094"/>
                      <a:pt x="1208378" y="9200"/>
                      <a:pt x="1193334" y="4600"/>
                    </a:cubicBezTo>
                    <a:cubicBezTo>
                      <a:pt x="1178290" y="0"/>
                      <a:pt x="1162357" y="8425"/>
                      <a:pt x="1157690" y="23449"/>
                    </a:cubicBezTo>
                    <a:close/>
                  </a:path>
                </a:pathLst>
              </a:custGeom>
              <a:solidFill>
                <a:srgbClr val="00B0F0"/>
              </a:solidFill>
            </p:spPr>
            <p:txBody>
              <a:bodyPr/>
              <a:lstStyle/>
              <a:p>
                <a:endParaRPr lang="en-US"/>
              </a:p>
            </p:txBody>
          </p:sp>
          <p:sp>
            <p:nvSpPr>
              <p:cNvPr id="136" name="Freeform 61">
                <a:extLst>
                  <a:ext uri="{FF2B5EF4-FFF2-40B4-BE49-F238E27FC236}">
                    <a16:creationId xmlns:a16="http://schemas.microsoft.com/office/drawing/2014/main" id="{1982728C-3007-E57A-0245-778EF436567E}"/>
                  </a:ext>
                </a:extLst>
              </p:cNvPr>
              <p:cNvSpPr/>
              <p:nvPr/>
            </p:nvSpPr>
            <p:spPr>
              <a:xfrm>
                <a:off x="3861807" y="408605"/>
                <a:ext cx="1216520" cy="388217"/>
              </a:xfrm>
              <a:custGeom>
                <a:avLst/>
                <a:gdLst/>
                <a:ahLst/>
                <a:cxnLst/>
                <a:rect l="l" t="t" r="r" b="b"/>
                <a:pathLst>
                  <a:path w="1216520" h="388217">
                    <a:moveTo>
                      <a:pt x="127000" y="325001"/>
                    </a:moveTo>
                    <a:cubicBezTo>
                      <a:pt x="126844" y="290042"/>
                      <a:pt x="98459" y="261784"/>
                      <a:pt x="63500" y="261784"/>
                    </a:cubicBezTo>
                    <a:cubicBezTo>
                      <a:pt x="28540" y="261784"/>
                      <a:pt x="156" y="290042"/>
                      <a:pt x="0" y="325001"/>
                    </a:cubicBezTo>
                    <a:cubicBezTo>
                      <a:pt x="156" y="359960"/>
                      <a:pt x="28540" y="388218"/>
                      <a:pt x="63500" y="388218"/>
                    </a:cubicBezTo>
                    <a:cubicBezTo>
                      <a:pt x="98459" y="388218"/>
                      <a:pt x="126844" y="359960"/>
                      <a:pt x="127000" y="325001"/>
                    </a:cubicBezTo>
                    <a:close/>
                    <a:moveTo>
                      <a:pt x="56267" y="297357"/>
                    </a:moveTo>
                    <a:cubicBezTo>
                      <a:pt x="41066" y="301407"/>
                      <a:pt x="31997" y="316982"/>
                      <a:pt x="35979" y="332202"/>
                    </a:cubicBezTo>
                    <a:cubicBezTo>
                      <a:pt x="39961" y="347421"/>
                      <a:pt x="55496" y="356559"/>
                      <a:pt x="70733" y="352645"/>
                    </a:cubicBezTo>
                    <a:lnTo>
                      <a:pt x="1192249" y="59203"/>
                    </a:lnTo>
                    <a:cubicBezTo>
                      <a:pt x="1207451" y="55153"/>
                      <a:pt x="1216519" y="39577"/>
                      <a:pt x="1212537" y="24358"/>
                    </a:cubicBezTo>
                    <a:cubicBezTo>
                      <a:pt x="1208555" y="9138"/>
                      <a:pt x="1193020" y="0"/>
                      <a:pt x="1177783" y="3914"/>
                    </a:cubicBezTo>
                    <a:close/>
                  </a:path>
                </a:pathLst>
              </a:custGeom>
              <a:solidFill>
                <a:srgbClr val="00B0F0"/>
              </a:solidFill>
            </p:spPr>
            <p:txBody>
              <a:bodyPr/>
              <a:lstStyle/>
              <a:p>
                <a:endParaRPr lang="en-US"/>
              </a:p>
            </p:txBody>
          </p:sp>
          <p:sp>
            <p:nvSpPr>
              <p:cNvPr id="137" name="Freeform 62">
                <a:extLst>
                  <a:ext uri="{FF2B5EF4-FFF2-40B4-BE49-F238E27FC236}">
                    <a16:creationId xmlns:a16="http://schemas.microsoft.com/office/drawing/2014/main" id="{B63B132F-A9E3-962D-8796-4330AAAC1C6E}"/>
                  </a:ext>
                </a:extLst>
              </p:cNvPr>
              <p:cNvSpPr/>
              <p:nvPr/>
            </p:nvSpPr>
            <p:spPr>
              <a:xfrm>
                <a:off x="4983323" y="376947"/>
                <a:ext cx="1217509" cy="1856316"/>
              </a:xfrm>
              <a:custGeom>
                <a:avLst/>
                <a:gdLst/>
                <a:ahLst/>
                <a:cxnLst/>
                <a:rect l="l" t="t" r="r" b="b"/>
                <a:pathLst>
                  <a:path w="1217509" h="1856316">
                    <a:moveTo>
                      <a:pt x="127000" y="63217"/>
                    </a:moveTo>
                    <a:cubicBezTo>
                      <a:pt x="126844" y="28257"/>
                      <a:pt x="98460" y="0"/>
                      <a:pt x="63500" y="0"/>
                    </a:cubicBezTo>
                    <a:cubicBezTo>
                      <a:pt x="28541" y="0"/>
                      <a:pt x="157" y="28257"/>
                      <a:pt x="0" y="63217"/>
                    </a:cubicBezTo>
                    <a:cubicBezTo>
                      <a:pt x="157" y="98176"/>
                      <a:pt x="28541" y="126433"/>
                      <a:pt x="63500" y="126433"/>
                    </a:cubicBezTo>
                    <a:cubicBezTo>
                      <a:pt x="98460" y="126433"/>
                      <a:pt x="126844" y="98176"/>
                      <a:pt x="127000" y="63217"/>
                    </a:cubicBezTo>
                    <a:close/>
                    <a:moveTo>
                      <a:pt x="87601" y="47865"/>
                    </a:moveTo>
                    <a:cubicBezTo>
                      <a:pt x="79090" y="34634"/>
                      <a:pt x="61485" y="30771"/>
                      <a:pt x="48217" y="39223"/>
                    </a:cubicBezTo>
                    <a:cubicBezTo>
                      <a:pt x="34948" y="47675"/>
                      <a:pt x="31007" y="65262"/>
                      <a:pt x="39399" y="78569"/>
                    </a:cubicBezTo>
                    <a:lnTo>
                      <a:pt x="1160916" y="1839223"/>
                    </a:lnTo>
                    <a:cubicBezTo>
                      <a:pt x="1169427" y="1852454"/>
                      <a:pt x="1187031" y="1856316"/>
                      <a:pt x="1200300" y="1847864"/>
                    </a:cubicBezTo>
                    <a:cubicBezTo>
                      <a:pt x="1213569" y="1839412"/>
                      <a:pt x="1217510" y="1821825"/>
                      <a:pt x="1209117" y="1808519"/>
                    </a:cubicBezTo>
                    <a:close/>
                  </a:path>
                </a:pathLst>
              </a:custGeom>
              <a:solidFill>
                <a:srgbClr val="00B0F0"/>
              </a:solidFill>
            </p:spPr>
            <p:txBody>
              <a:bodyPr/>
              <a:lstStyle/>
              <a:p>
                <a:endParaRPr lang="en-US"/>
              </a:p>
            </p:txBody>
          </p:sp>
          <p:sp>
            <p:nvSpPr>
              <p:cNvPr id="138" name="Freeform 63">
                <a:extLst>
                  <a:ext uri="{FF2B5EF4-FFF2-40B4-BE49-F238E27FC236}">
                    <a16:creationId xmlns:a16="http://schemas.microsoft.com/office/drawing/2014/main" id="{39247991-7308-3CAC-837B-BA967372FF3A}"/>
                  </a:ext>
                </a:extLst>
              </p:cNvPr>
              <p:cNvSpPr/>
              <p:nvPr/>
            </p:nvSpPr>
            <p:spPr>
              <a:xfrm>
                <a:off x="6104839" y="2137601"/>
                <a:ext cx="1217524" cy="712003"/>
              </a:xfrm>
              <a:custGeom>
                <a:avLst/>
                <a:gdLst/>
                <a:ahLst/>
                <a:cxnLst/>
                <a:rect l="l" t="t" r="r" b="b"/>
                <a:pathLst>
                  <a:path w="1217524" h="712003">
                    <a:moveTo>
                      <a:pt x="127000" y="63217"/>
                    </a:moveTo>
                    <a:cubicBezTo>
                      <a:pt x="126844" y="28258"/>
                      <a:pt x="98460" y="0"/>
                      <a:pt x="63500" y="0"/>
                    </a:cubicBezTo>
                    <a:cubicBezTo>
                      <a:pt x="28541" y="0"/>
                      <a:pt x="157" y="28258"/>
                      <a:pt x="0" y="63217"/>
                    </a:cubicBezTo>
                    <a:cubicBezTo>
                      <a:pt x="157" y="98176"/>
                      <a:pt x="28541" y="126434"/>
                      <a:pt x="63500" y="126434"/>
                    </a:cubicBezTo>
                    <a:cubicBezTo>
                      <a:pt x="98460" y="126434"/>
                      <a:pt x="126844" y="98176"/>
                      <a:pt x="127000" y="63217"/>
                    </a:cubicBezTo>
                    <a:close/>
                    <a:moveTo>
                      <a:pt x="77261" y="38173"/>
                    </a:moveTo>
                    <a:cubicBezTo>
                      <a:pt x="63440" y="30659"/>
                      <a:pt x="46144" y="35730"/>
                      <a:pt x="38569" y="49518"/>
                    </a:cubicBezTo>
                    <a:cubicBezTo>
                      <a:pt x="30993" y="63306"/>
                      <a:pt x="35987" y="80623"/>
                      <a:pt x="49740" y="88261"/>
                    </a:cubicBezTo>
                    <a:lnTo>
                      <a:pt x="1171256" y="704489"/>
                    </a:lnTo>
                    <a:cubicBezTo>
                      <a:pt x="1185078" y="712003"/>
                      <a:pt x="1202373" y="706933"/>
                      <a:pt x="1209949" y="693145"/>
                    </a:cubicBezTo>
                    <a:cubicBezTo>
                      <a:pt x="1217524" y="679357"/>
                      <a:pt x="1212531" y="662040"/>
                      <a:pt x="1198777" y="654402"/>
                    </a:cubicBezTo>
                    <a:close/>
                  </a:path>
                </a:pathLst>
              </a:custGeom>
              <a:solidFill>
                <a:srgbClr val="00B0F0"/>
              </a:solidFill>
            </p:spPr>
            <p:txBody>
              <a:bodyPr/>
              <a:lstStyle/>
              <a:p>
                <a:endParaRPr lang="en-US"/>
              </a:p>
            </p:txBody>
          </p:sp>
          <p:sp>
            <p:nvSpPr>
              <p:cNvPr id="139" name="Freeform 64">
                <a:extLst>
                  <a:ext uri="{FF2B5EF4-FFF2-40B4-BE49-F238E27FC236}">
                    <a16:creationId xmlns:a16="http://schemas.microsoft.com/office/drawing/2014/main" id="{A0FDC241-1841-2D19-F672-C125689E83FE}"/>
                  </a:ext>
                </a:extLst>
              </p:cNvPr>
              <p:cNvSpPr/>
              <p:nvPr/>
            </p:nvSpPr>
            <p:spPr>
              <a:xfrm>
                <a:off x="7226356" y="2753830"/>
                <a:ext cx="1217489" cy="785328"/>
              </a:xfrm>
              <a:custGeom>
                <a:avLst/>
                <a:gdLst/>
                <a:ahLst/>
                <a:cxnLst/>
                <a:rect l="l" t="t" r="r" b="b"/>
                <a:pathLst>
                  <a:path w="1217489" h="785328">
                    <a:moveTo>
                      <a:pt x="127000" y="63217"/>
                    </a:moveTo>
                    <a:cubicBezTo>
                      <a:pt x="126843" y="28258"/>
                      <a:pt x="98460" y="0"/>
                      <a:pt x="63500" y="0"/>
                    </a:cubicBezTo>
                    <a:cubicBezTo>
                      <a:pt x="28540" y="0"/>
                      <a:pt x="156" y="28258"/>
                      <a:pt x="0" y="63217"/>
                    </a:cubicBezTo>
                    <a:cubicBezTo>
                      <a:pt x="156" y="98176"/>
                      <a:pt x="28540" y="126434"/>
                      <a:pt x="63500" y="126434"/>
                    </a:cubicBezTo>
                    <a:cubicBezTo>
                      <a:pt x="98460" y="126434"/>
                      <a:pt x="126843" y="98176"/>
                      <a:pt x="127000" y="63217"/>
                    </a:cubicBezTo>
                    <a:close/>
                    <a:moveTo>
                      <a:pt x="78467" y="38875"/>
                    </a:moveTo>
                    <a:cubicBezTo>
                      <a:pt x="65029" y="30695"/>
                      <a:pt x="47507" y="34915"/>
                      <a:pt x="39266" y="48317"/>
                    </a:cubicBezTo>
                    <a:cubicBezTo>
                      <a:pt x="31027" y="61718"/>
                      <a:pt x="35168" y="79259"/>
                      <a:pt x="48533" y="87559"/>
                    </a:cubicBezTo>
                    <a:lnTo>
                      <a:pt x="1170049" y="777148"/>
                    </a:lnTo>
                    <a:cubicBezTo>
                      <a:pt x="1183487" y="785328"/>
                      <a:pt x="1201009" y="781108"/>
                      <a:pt x="1209249" y="767707"/>
                    </a:cubicBezTo>
                    <a:cubicBezTo>
                      <a:pt x="1217489" y="754305"/>
                      <a:pt x="1213347" y="736765"/>
                      <a:pt x="1199983" y="728465"/>
                    </a:cubicBezTo>
                    <a:close/>
                  </a:path>
                </a:pathLst>
              </a:custGeom>
              <a:solidFill>
                <a:srgbClr val="00B0F0"/>
              </a:solidFill>
            </p:spPr>
            <p:txBody>
              <a:bodyPr/>
              <a:lstStyle/>
              <a:p>
                <a:endParaRPr lang="en-US"/>
              </a:p>
            </p:txBody>
          </p:sp>
          <p:sp>
            <p:nvSpPr>
              <p:cNvPr id="140" name="Freeform 65">
                <a:extLst>
                  <a:ext uri="{FF2B5EF4-FFF2-40B4-BE49-F238E27FC236}">
                    <a16:creationId xmlns:a16="http://schemas.microsoft.com/office/drawing/2014/main" id="{855B0130-B3EA-AA7F-C862-DB699D1CA4AB}"/>
                  </a:ext>
                </a:extLst>
              </p:cNvPr>
              <p:cNvSpPr/>
              <p:nvPr/>
            </p:nvSpPr>
            <p:spPr>
              <a:xfrm>
                <a:off x="8347872" y="3285160"/>
                <a:ext cx="1215699" cy="284693"/>
              </a:xfrm>
              <a:custGeom>
                <a:avLst/>
                <a:gdLst/>
                <a:ahLst/>
                <a:cxnLst/>
                <a:rect l="l" t="t" r="r" b="b"/>
                <a:pathLst>
                  <a:path w="1215699" h="284693">
                    <a:moveTo>
                      <a:pt x="127000" y="221477"/>
                    </a:moveTo>
                    <a:cubicBezTo>
                      <a:pt x="126843" y="186518"/>
                      <a:pt x="98460" y="158260"/>
                      <a:pt x="63500" y="158260"/>
                    </a:cubicBezTo>
                    <a:cubicBezTo>
                      <a:pt x="28540" y="158260"/>
                      <a:pt x="156" y="186518"/>
                      <a:pt x="0" y="221477"/>
                    </a:cubicBezTo>
                    <a:cubicBezTo>
                      <a:pt x="156" y="256436"/>
                      <a:pt x="28540" y="284693"/>
                      <a:pt x="63500" y="284693"/>
                    </a:cubicBezTo>
                    <a:cubicBezTo>
                      <a:pt x="98460" y="284693"/>
                      <a:pt x="126843" y="256436"/>
                      <a:pt x="127000" y="221477"/>
                    </a:cubicBezTo>
                    <a:close/>
                    <a:moveTo>
                      <a:pt x="58709" y="193306"/>
                    </a:moveTo>
                    <a:cubicBezTo>
                      <a:pt x="43211" y="196013"/>
                      <a:pt x="32817" y="210737"/>
                      <a:pt x="35455" y="226246"/>
                    </a:cubicBezTo>
                    <a:cubicBezTo>
                      <a:pt x="38093" y="241755"/>
                      <a:pt x="52770" y="252216"/>
                      <a:pt x="68291" y="249647"/>
                    </a:cubicBezTo>
                    <a:lnTo>
                      <a:pt x="1189807" y="58910"/>
                    </a:lnTo>
                    <a:cubicBezTo>
                      <a:pt x="1205305" y="56203"/>
                      <a:pt x="1215699" y="41479"/>
                      <a:pt x="1213061" y="25970"/>
                    </a:cubicBezTo>
                    <a:cubicBezTo>
                      <a:pt x="1210424" y="10461"/>
                      <a:pt x="1195746" y="0"/>
                      <a:pt x="1180225" y="2568"/>
                    </a:cubicBezTo>
                    <a:close/>
                  </a:path>
                </a:pathLst>
              </a:custGeom>
              <a:solidFill>
                <a:srgbClr val="00B0F0"/>
              </a:solidFill>
            </p:spPr>
            <p:txBody>
              <a:bodyPr/>
              <a:lstStyle/>
              <a:p>
                <a:endParaRPr lang="en-US"/>
              </a:p>
            </p:txBody>
          </p:sp>
          <p:sp>
            <p:nvSpPr>
              <p:cNvPr id="141" name="Freeform 66">
                <a:extLst>
                  <a:ext uri="{FF2B5EF4-FFF2-40B4-BE49-F238E27FC236}">
                    <a16:creationId xmlns:a16="http://schemas.microsoft.com/office/drawing/2014/main" id="{92EDC438-4F70-A832-C437-D996E0BFD370}"/>
                  </a:ext>
                </a:extLst>
              </p:cNvPr>
              <p:cNvSpPr/>
              <p:nvPr/>
            </p:nvSpPr>
            <p:spPr>
              <a:xfrm>
                <a:off x="9469388" y="3198218"/>
                <a:ext cx="1214608" cy="180898"/>
              </a:xfrm>
              <a:custGeom>
                <a:avLst/>
                <a:gdLst/>
                <a:ahLst/>
                <a:cxnLst/>
                <a:rect l="l" t="t" r="r" b="b"/>
                <a:pathLst>
                  <a:path w="1214608" h="180898">
                    <a:moveTo>
                      <a:pt x="127000" y="117681"/>
                    </a:moveTo>
                    <a:cubicBezTo>
                      <a:pt x="126843" y="82722"/>
                      <a:pt x="98460" y="54464"/>
                      <a:pt x="63500" y="54464"/>
                    </a:cubicBezTo>
                    <a:cubicBezTo>
                      <a:pt x="28540" y="54464"/>
                      <a:pt x="156" y="82722"/>
                      <a:pt x="0" y="117681"/>
                    </a:cubicBezTo>
                    <a:cubicBezTo>
                      <a:pt x="156" y="152640"/>
                      <a:pt x="28540" y="180898"/>
                      <a:pt x="63500" y="180898"/>
                    </a:cubicBezTo>
                    <a:cubicBezTo>
                      <a:pt x="98460" y="180898"/>
                      <a:pt x="126843" y="152640"/>
                      <a:pt x="127000" y="117681"/>
                    </a:cubicBezTo>
                    <a:close/>
                    <a:moveTo>
                      <a:pt x="61264" y="89194"/>
                    </a:moveTo>
                    <a:cubicBezTo>
                      <a:pt x="45586" y="90495"/>
                      <a:pt x="33909" y="104223"/>
                      <a:pt x="35140" y="119907"/>
                    </a:cubicBezTo>
                    <a:cubicBezTo>
                      <a:pt x="36371" y="135591"/>
                      <a:pt x="50047" y="147329"/>
                      <a:pt x="65736" y="146169"/>
                    </a:cubicBezTo>
                    <a:lnTo>
                      <a:pt x="1187253" y="58136"/>
                    </a:lnTo>
                    <a:cubicBezTo>
                      <a:pt x="1202931" y="56834"/>
                      <a:pt x="1214608" y="43105"/>
                      <a:pt x="1213377" y="27422"/>
                    </a:cubicBezTo>
                    <a:cubicBezTo>
                      <a:pt x="1212146" y="11738"/>
                      <a:pt x="1198469" y="0"/>
                      <a:pt x="1182780" y="1161"/>
                    </a:cubicBezTo>
                    <a:close/>
                  </a:path>
                </a:pathLst>
              </a:custGeom>
              <a:solidFill>
                <a:srgbClr val="00B0F0"/>
              </a:solidFill>
            </p:spPr>
            <p:txBody>
              <a:bodyPr/>
              <a:lstStyle/>
              <a:p>
                <a:endParaRPr lang="en-US"/>
              </a:p>
            </p:txBody>
          </p:sp>
          <p:sp>
            <p:nvSpPr>
              <p:cNvPr id="142" name="Freeform 67">
                <a:extLst>
                  <a:ext uri="{FF2B5EF4-FFF2-40B4-BE49-F238E27FC236}">
                    <a16:creationId xmlns:a16="http://schemas.microsoft.com/office/drawing/2014/main" id="{2A5DE6EB-0A58-0927-95A8-3FDD1C7EB741}"/>
                  </a:ext>
                </a:extLst>
              </p:cNvPr>
              <p:cNvSpPr/>
              <p:nvPr/>
            </p:nvSpPr>
            <p:spPr>
              <a:xfrm>
                <a:off x="10590905" y="3164650"/>
                <a:ext cx="1248516" cy="1300203"/>
              </a:xfrm>
              <a:custGeom>
                <a:avLst/>
                <a:gdLst/>
                <a:ahLst/>
                <a:cxnLst/>
                <a:rect l="l" t="t" r="r" b="b"/>
                <a:pathLst>
                  <a:path w="1248516" h="1300203">
                    <a:moveTo>
                      <a:pt x="127000" y="63216"/>
                    </a:moveTo>
                    <a:cubicBezTo>
                      <a:pt x="126843" y="28257"/>
                      <a:pt x="98460" y="0"/>
                      <a:pt x="63500" y="0"/>
                    </a:cubicBezTo>
                    <a:cubicBezTo>
                      <a:pt x="28540" y="0"/>
                      <a:pt x="156" y="28257"/>
                      <a:pt x="0" y="63216"/>
                    </a:cubicBezTo>
                    <a:cubicBezTo>
                      <a:pt x="156" y="98176"/>
                      <a:pt x="28540" y="126433"/>
                      <a:pt x="63500" y="126433"/>
                    </a:cubicBezTo>
                    <a:cubicBezTo>
                      <a:pt x="98460" y="126433"/>
                      <a:pt x="126843" y="98176"/>
                      <a:pt x="127000" y="63216"/>
                    </a:cubicBezTo>
                    <a:close/>
                    <a:moveTo>
                      <a:pt x="84160" y="43476"/>
                    </a:moveTo>
                    <a:cubicBezTo>
                      <a:pt x="73241" y="32150"/>
                      <a:pt x="55221" y="31780"/>
                      <a:pt x="43847" y="42648"/>
                    </a:cubicBezTo>
                    <a:cubicBezTo>
                      <a:pt x="32472" y="53516"/>
                      <a:pt x="32022" y="71534"/>
                      <a:pt x="42839" y="82957"/>
                    </a:cubicBezTo>
                    <a:lnTo>
                      <a:pt x="1164356" y="1256726"/>
                    </a:lnTo>
                    <a:cubicBezTo>
                      <a:pt x="1175271" y="1268070"/>
                      <a:pt x="1193305" y="1268449"/>
                      <a:pt x="1204687" y="1257573"/>
                    </a:cubicBezTo>
                    <a:cubicBezTo>
                      <a:pt x="1216069" y="1246698"/>
                      <a:pt x="1216511" y="1228666"/>
                      <a:pt x="1205676" y="1217245"/>
                    </a:cubicBezTo>
                    <a:close/>
                    <a:moveTo>
                      <a:pt x="1248516" y="1236986"/>
                    </a:moveTo>
                    <a:cubicBezTo>
                      <a:pt x="1248359" y="1202027"/>
                      <a:pt x="1219976" y="1173769"/>
                      <a:pt x="1185016" y="1173769"/>
                    </a:cubicBezTo>
                    <a:cubicBezTo>
                      <a:pt x="1150056" y="1173769"/>
                      <a:pt x="1121672" y="1202027"/>
                      <a:pt x="1121516" y="1236986"/>
                    </a:cubicBezTo>
                    <a:cubicBezTo>
                      <a:pt x="1121672" y="1271945"/>
                      <a:pt x="1150056" y="1300203"/>
                      <a:pt x="1185016" y="1300203"/>
                    </a:cubicBezTo>
                    <a:cubicBezTo>
                      <a:pt x="1219976" y="1300203"/>
                      <a:pt x="1248359" y="1271945"/>
                      <a:pt x="1248516" y="1236986"/>
                    </a:cubicBezTo>
                    <a:close/>
                  </a:path>
                </a:pathLst>
              </a:custGeom>
              <a:solidFill>
                <a:srgbClr val="00B0F0"/>
              </a:solidFill>
            </p:spPr>
            <p:txBody>
              <a:bodyPr/>
              <a:lstStyle/>
              <a:p>
                <a:endParaRPr lang="en-US"/>
              </a:p>
            </p:txBody>
          </p:sp>
        </p:grpSp>
      </p:grpSp>
      <p:sp>
        <p:nvSpPr>
          <p:cNvPr id="4" name="TextBox 3">
            <a:extLst>
              <a:ext uri="{FF2B5EF4-FFF2-40B4-BE49-F238E27FC236}">
                <a16:creationId xmlns:a16="http://schemas.microsoft.com/office/drawing/2014/main" id="{B0F6F76F-8911-778D-F5FD-7048AE3C3644}"/>
              </a:ext>
            </a:extLst>
          </p:cNvPr>
          <p:cNvSpPr txBox="1"/>
          <p:nvPr/>
        </p:nvSpPr>
        <p:spPr>
          <a:xfrm>
            <a:off x="858338" y="1192991"/>
            <a:ext cx="3115293" cy="369332"/>
          </a:xfrm>
          <a:prstGeom prst="rect">
            <a:avLst/>
          </a:prstGeom>
          <a:noFill/>
        </p:spPr>
        <p:txBody>
          <a:bodyPr wrap="square" rtlCol="0">
            <a:spAutoFit/>
          </a:bodyPr>
          <a:lstStyle/>
          <a:p>
            <a:r>
              <a:rPr lang="en-US" b="1" dirty="0"/>
              <a:t>IMR = Infant Mortality Rate</a:t>
            </a:r>
          </a:p>
        </p:txBody>
      </p:sp>
    </p:spTree>
    <p:extLst>
      <p:ext uri="{BB962C8B-B14F-4D97-AF65-F5344CB8AC3E}">
        <p14:creationId xmlns:p14="http://schemas.microsoft.com/office/powerpoint/2010/main" val="4030426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03BBD60-D3E8-5E5A-94FE-4A044FD59C66}"/>
              </a:ext>
            </a:extLst>
          </p:cNvPr>
          <p:cNvSpPr>
            <a:spLocks noGrp="1"/>
          </p:cNvSpPr>
          <p:nvPr>
            <p:ph type="sldNum" sz="quarter" idx="12"/>
          </p:nvPr>
        </p:nvSpPr>
        <p:spPr/>
        <p:txBody>
          <a:bodyPr/>
          <a:lstStyle/>
          <a:p>
            <a:fld id="{48F63A3B-78C7-47BE-AE5E-E10140E04643}" type="slidenum">
              <a:rPr lang="en-US" smtClean="0"/>
              <a:t>3</a:t>
            </a:fld>
            <a:endParaRPr lang="en-US" dirty="0"/>
          </a:p>
        </p:txBody>
      </p:sp>
      <p:sp>
        <p:nvSpPr>
          <p:cNvPr id="4" name="Title 1">
            <a:extLst>
              <a:ext uri="{FF2B5EF4-FFF2-40B4-BE49-F238E27FC236}">
                <a16:creationId xmlns:a16="http://schemas.microsoft.com/office/drawing/2014/main" id="{F71C7D57-665B-9597-1D36-59B047922F2C}"/>
              </a:ext>
            </a:extLst>
          </p:cNvPr>
          <p:cNvSpPr txBox="1">
            <a:spLocks/>
          </p:cNvSpPr>
          <p:nvPr/>
        </p:nvSpPr>
        <p:spPr>
          <a:xfrm>
            <a:off x="2664241" y="337132"/>
            <a:ext cx="6863517" cy="768096"/>
          </a:xfrm>
          <a:prstGeom prst="rect">
            <a:avLst/>
          </a:prstGeom>
        </p:spPr>
        <p:txBody>
          <a:bodyPr/>
          <a:lst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a:lstStyle>
          <a:p>
            <a:r>
              <a:rPr lang="en-US" dirty="0"/>
              <a:t>Vanderburgh data</a:t>
            </a:r>
          </a:p>
        </p:txBody>
      </p:sp>
      <p:sp>
        <p:nvSpPr>
          <p:cNvPr id="7" name="TextBox 2">
            <a:extLst>
              <a:ext uri="{FF2B5EF4-FFF2-40B4-BE49-F238E27FC236}">
                <a16:creationId xmlns:a16="http://schemas.microsoft.com/office/drawing/2014/main" id="{D497D909-E3DC-EB00-5E0D-72144566259D}"/>
              </a:ext>
            </a:extLst>
          </p:cNvPr>
          <p:cNvSpPr txBox="1"/>
          <p:nvPr/>
        </p:nvSpPr>
        <p:spPr>
          <a:xfrm>
            <a:off x="297105" y="1414842"/>
            <a:ext cx="5185950" cy="4363502"/>
          </a:xfrm>
          <a:prstGeom prst="rect">
            <a:avLst/>
          </a:prstGeom>
        </p:spPr>
        <p:txBody>
          <a:bodyPr wrap="square" lIns="0" tIns="0" rIns="0" bIns="0" rtlCol="0" anchor="t">
            <a:spAutoFit/>
          </a:bodyPr>
          <a:lstStyle/>
          <a:p>
            <a:pPr marL="457200" indent="-457200">
              <a:lnSpc>
                <a:spcPct val="150000"/>
              </a:lnSpc>
              <a:buFont typeface="Arial" panose="020B0604020202020204" pitchFamily="34" charset="0"/>
              <a:buChar char="•"/>
            </a:pPr>
            <a:r>
              <a:rPr lang="en-US" sz="2400" dirty="0">
                <a:solidFill>
                  <a:schemeClr val="accent6">
                    <a:lumMod val="50000"/>
                  </a:schemeClr>
                </a:solidFill>
              </a:rPr>
              <a:t>2017-2021 Stable Black Infant Mortality Rate</a:t>
            </a:r>
          </a:p>
          <a:p>
            <a:pPr marL="914400" lvl="1" indent="-457200">
              <a:lnSpc>
                <a:spcPct val="150000"/>
              </a:lnSpc>
              <a:buFont typeface="Arial" panose="020B0604020202020204" pitchFamily="34" charset="0"/>
              <a:buChar char="•"/>
            </a:pPr>
            <a:r>
              <a:rPr lang="en-US" sz="2400" b="1" dirty="0">
                <a:solidFill>
                  <a:schemeClr val="accent1">
                    <a:lumMod val="75000"/>
                  </a:schemeClr>
                </a:solidFill>
              </a:rPr>
              <a:t>Vanderburgh 19.1 / 1000 live births</a:t>
            </a:r>
          </a:p>
          <a:p>
            <a:pPr marL="914400" lvl="1" indent="-457200">
              <a:lnSpc>
                <a:spcPct val="150000"/>
              </a:lnSpc>
              <a:buFont typeface="Arial" panose="020B0604020202020204" pitchFamily="34" charset="0"/>
              <a:buChar char="•"/>
            </a:pPr>
            <a:r>
              <a:rPr lang="en-US" sz="2400" dirty="0">
                <a:solidFill>
                  <a:schemeClr val="accent6">
                    <a:lumMod val="50000"/>
                  </a:schemeClr>
                </a:solidFill>
              </a:rPr>
              <a:t>2</a:t>
            </a:r>
            <a:r>
              <a:rPr lang="en-US" sz="2400" baseline="30000" dirty="0">
                <a:solidFill>
                  <a:schemeClr val="accent6">
                    <a:lumMod val="50000"/>
                  </a:schemeClr>
                </a:solidFill>
              </a:rPr>
              <a:t>nd</a:t>
            </a:r>
            <a:r>
              <a:rPr lang="en-US" sz="2400" dirty="0">
                <a:solidFill>
                  <a:schemeClr val="accent6">
                    <a:lumMod val="50000"/>
                  </a:schemeClr>
                </a:solidFill>
              </a:rPr>
              <a:t> highest in Indiana</a:t>
            </a:r>
          </a:p>
          <a:p>
            <a:pPr marL="914400" lvl="1" indent="-457200">
              <a:lnSpc>
                <a:spcPct val="150000"/>
              </a:lnSpc>
              <a:buFont typeface="Arial" panose="020B0604020202020204" pitchFamily="34" charset="0"/>
              <a:buChar char="•"/>
            </a:pPr>
            <a:r>
              <a:rPr lang="en-US" sz="2400" dirty="0">
                <a:solidFill>
                  <a:schemeClr val="accent6">
                    <a:lumMod val="50000"/>
                  </a:schemeClr>
                </a:solidFill>
              </a:rPr>
              <a:t>Black infants are almost </a:t>
            </a:r>
            <a:r>
              <a:rPr lang="en-US" sz="2400" b="1" dirty="0">
                <a:solidFill>
                  <a:schemeClr val="accent1">
                    <a:lumMod val="75000"/>
                  </a:schemeClr>
                </a:solidFill>
              </a:rPr>
              <a:t>2.5x</a:t>
            </a:r>
            <a:r>
              <a:rPr lang="en-US" sz="2400" dirty="0"/>
              <a:t> </a:t>
            </a:r>
            <a:r>
              <a:rPr lang="en-US" sz="2400" dirty="0">
                <a:solidFill>
                  <a:schemeClr val="accent6">
                    <a:lumMod val="50000"/>
                  </a:schemeClr>
                </a:solidFill>
              </a:rPr>
              <a:t>more likely to die before their first birthday than White infants</a:t>
            </a:r>
            <a:endParaRPr lang="en-US" sz="2400" dirty="0">
              <a:solidFill>
                <a:schemeClr val="accent6"/>
              </a:solidFill>
            </a:endParaRPr>
          </a:p>
        </p:txBody>
      </p:sp>
      <p:graphicFrame>
        <p:nvGraphicFramePr>
          <p:cNvPr id="13" name="Chart 12">
            <a:extLst>
              <a:ext uri="{FF2B5EF4-FFF2-40B4-BE49-F238E27FC236}">
                <a16:creationId xmlns:a16="http://schemas.microsoft.com/office/drawing/2014/main" id="{6B088E01-6F5A-7C95-3F40-9D144CF77763}"/>
              </a:ext>
            </a:extLst>
          </p:cNvPr>
          <p:cNvGraphicFramePr/>
          <p:nvPr>
            <p:extLst>
              <p:ext uri="{D42A27DB-BD31-4B8C-83A1-F6EECF244321}">
                <p14:modId xmlns:p14="http://schemas.microsoft.com/office/powerpoint/2010/main" val="3481081164"/>
              </p:ext>
            </p:extLst>
          </p:nvPr>
        </p:nvGraphicFramePr>
        <p:xfrm>
          <a:off x="4883404" y="1837105"/>
          <a:ext cx="7651496" cy="4096969"/>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D4F3CD62-69EF-CCC8-C6AB-8308A8F03F14}"/>
              </a:ext>
            </a:extLst>
          </p:cNvPr>
          <p:cNvSpPr txBox="1"/>
          <p:nvPr/>
        </p:nvSpPr>
        <p:spPr>
          <a:xfrm>
            <a:off x="6164002" y="4758708"/>
            <a:ext cx="1211643" cy="523220"/>
          </a:xfrm>
          <a:prstGeom prst="rect">
            <a:avLst/>
          </a:prstGeom>
          <a:noFill/>
        </p:spPr>
        <p:txBody>
          <a:bodyPr wrap="square" rtlCol="0">
            <a:spAutoFit/>
          </a:bodyPr>
          <a:lstStyle/>
          <a:p>
            <a:pPr algn="ctr"/>
            <a:r>
              <a:rPr lang="en-US" sz="1400" dirty="0"/>
              <a:t>Vanderburgh County</a:t>
            </a:r>
          </a:p>
        </p:txBody>
      </p:sp>
      <p:sp>
        <p:nvSpPr>
          <p:cNvPr id="16" name="TextBox 15">
            <a:extLst>
              <a:ext uri="{FF2B5EF4-FFF2-40B4-BE49-F238E27FC236}">
                <a16:creationId xmlns:a16="http://schemas.microsoft.com/office/drawing/2014/main" id="{613DC4C8-1684-C0F4-1857-069D878F65D9}"/>
              </a:ext>
            </a:extLst>
          </p:cNvPr>
          <p:cNvSpPr txBox="1"/>
          <p:nvPr/>
        </p:nvSpPr>
        <p:spPr>
          <a:xfrm>
            <a:off x="7352921" y="4126252"/>
            <a:ext cx="719138" cy="307777"/>
          </a:xfrm>
          <a:prstGeom prst="rect">
            <a:avLst/>
          </a:prstGeom>
          <a:noFill/>
        </p:spPr>
        <p:txBody>
          <a:bodyPr wrap="square" rtlCol="0">
            <a:spAutoFit/>
          </a:bodyPr>
          <a:lstStyle/>
          <a:p>
            <a:r>
              <a:rPr lang="en-US" sz="1400" dirty="0"/>
              <a:t>47713</a:t>
            </a:r>
          </a:p>
        </p:txBody>
      </p:sp>
      <p:sp>
        <p:nvSpPr>
          <p:cNvPr id="17" name="TextBox 16">
            <a:extLst>
              <a:ext uri="{FF2B5EF4-FFF2-40B4-BE49-F238E27FC236}">
                <a16:creationId xmlns:a16="http://schemas.microsoft.com/office/drawing/2014/main" id="{E0D3AFB3-0733-53DB-63C4-6EFD5E0A0C17}"/>
              </a:ext>
            </a:extLst>
          </p:cNvPr>
          <p:cNvSpPr txBox="1"/>
          <p:nvPr/>
        </p:nvSpPr>
        <p:spPr>
          <a:xfrm>
            <a:off x="10479879" y="2917506"/>
            <a:ext cx="719138" cy="307777"/>
          </a:xfrm>
          <a:prstGeom prst="rect">
            <a:avLst/>
          </a:prstGeom>
          <a:noFill/>
        </p:spPr>
        <p:txBody>
          <a:bodyPr wrap="square" rtlCol="0">
            <a:spAutoFit/>
          </a:bodyPr>
          <a:lstStyle/>
          <a:p>
            <a:r>
              <a:rPr lang="en-US" sz="1400" dirty="0"/>
              <a:t>47713</a:t>
            </a:r>
          </a:p>
        </p:txBody>
      </p:sp>
      <p:sp>
        <p:nvSpPr>
          <p:cNvPr id="20" name="TextBox 19">
            <a:extLst>
              <a:ext uri="{FF2B5EF4-FFF2-40B4-BE49-F238E27FC236}">
                <a16:creationId xmlns:a16="http://schemas.microsoft.com/office/drawing/2014/main" id="{54D2DBE6-780C-8DD6-ABF4-FF216DDC7455}"/>
              </a:ext>
            </a:extLst>
          </p:cNvPr>
          <p:cNvSpPr txBox="1"/>
          <p:nvPr/>
        </p:nvSpPr>
        <p:spPr>
          <a:xfrm>
            <a:off x="9336103" y="4330868"/>
            <a:ext cx="1211643" cy="523220"/>
          </a:xfrm>
          <a:prstGeom prst="rect">
            <a:avLst/>
          </a:prstGeom>
          <a:noFill/>
        </p:spPr>
        <p:txBody>
          <a:bodyPr wrap="square" rtlCol="0">
            <a:spAutoFit/>
          </a:bodyPr>
          <a:lstStyle/>
          <a:p>
            <a:pPr algn="ctr"/>
            <a:r>
              <a:rPr lang="en-US" sz="1400" dirty="0"/>
              <a:t>Vanderburgh County</a:t>
            </a:r>
          </a:p>
        </p:txBody>
      </p:sp>
    </p:spTree>
    <p:extLst>
      <p:ext uri="{BB962C8B-B14F-4D97-AF65-F5344CB8AC3E}">
        <p14:creationId xmlns:p14="http://schemas.microsoft.com/office/powerpoint/2010/main" val="3175587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3814953" y="899922"/>
            <a:ext cx="6766560" cy="768096"/>
          </a:xfrm>
        </p:spPr>
        <p:txBody>
          <a:bodyPr/>
          <a:lstStyle/>
          <a:p>
            <a:r>
              <a:rPr lang="en-US" dirty="0"/>
              <a:t>What is pre to 3</a:t>
            </a:r>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3814953" y="2078736"/>
            <a:ext cx="6766560" cy="2700528"/>
          </a:xfrm>
        </p:spPr>
        <p:txBody>
          <a:bodyPr/>
          <a:lstStyle/>
          <a:p>
            <a:pPr marL="285750" indent="-285750">
              <a:lnSpc>
                <a:spcPct val="150000"/>
              </a:lnSpc>
              <a:buFont typeface="Arial" panose="020B0604020202020204" pitchFamily="34" charset="0"/>
              <a:buChar char="•"/>
            </a:pPr>
            <a:r>
              <a:rPr lang="en-US" sz="2200" dirty="0"/>
              <a:t>Home visiting program utilizing community health workers (CHW), client advocates, and registered nurses</a:t>
            </a:r>
          </a:p>
          <a:p>
            <a:pPr marL="285750" indent="-285750">
              <a:lnSpc>
                <a:spcPct val="150000"/>
              </a:lnSpc>
              <a:buFont typeface="Arial" panose="020B0604020202020204" pitchFamily="34" charset="0"/>
              <a:buChar char="•"/>
            </a:pPr>
            <a:r>
              <a:rPr lang="en-US" sz="2200" dirty="0"/>
              <a:t>Provide long-term, consistent, hands-on support for families utilizing an evidence-based curriculum</a:t>
            </a:r>
          </a:p>
          <a:p>
            <a:pPr marL="285750" indent="-285750">
              <a:lnSpc>
                <a:spcPct val="150000"/>
              </a:lnSpc>
              <a:buFont typeface="Arial" panose="020B0604020202020204" pitchFamily="34" charset="0"/>
              <a:buChar char="•"/>
            </a:pPr>
            <a:r>
              <a:rPr lang="en-US" sz="2200" dirty="0"/>
              <a:t>Designed to reduce infant mortality and improve maternal/child outcomes</a:t>
            </a:r>
          </a:p>
          <a:p>
            <a:pPr>
              <a:lnSpc>
                <a:spcPct val="150000"/>
              </a:lnSpc>
            </a:pPr>
            <a:endParaRPr lang="en-US" dirty="0"/>
          </a:p>
          <a:p>
            <a:pPr>
              <a:lnSpc>
                <a:spcPct val="150000"/>
              </a:lnSpc>
            </a:pPr>
            <a:endParaRPr lang="en-US" dirty="0"/>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lstStyle/>
          <a:p>
            <a:fld id="{48F63A3B-78C7-47BE-AE5E-E10140E04643}" type="slidenum">
              <a:rPr lang="en-US" smtClean="0"/>
              <a:t>4</a:t>
            </a:fld>
            <a:endParaRPr lang="en-US" dirty="0"/>
          </a:p>
        </p:txBody>
      </p:sp>
      <p:pic>
        <p:nvPicPr>
          <p:cNvPr id="4" name="Picture 3" descr="A pregnant person with a logo&#10;&#10;Description automatically generated with medium confidence">
            <a:extLst>
              <a:ext uri="{FF2B5EF4-FFF2-40B4-BE49-F238E27FC236}">
                <a16:creationId xmlns:a16="http://schemas.microsoft.com/office/drawing/2014/main" id="{2B6A38DA-F9F9-F6EB-FEF6-00B304B552FB}"/>
              </a:ext>
            </a:extLst>
          </p:cNvPr>
          <p:cNvPicPr>
            <a:picLocks noChangeAspect="1"/>
          </p:cNvPicPr>
          <p:nvPr/>
        </p:nvPicPr>
        <p:blipFill>
          <a:blip r:embed="rId2"/>
          <a:stretch>
            <a:fillRect/>
          </a:stretch>
        </p:blipFill>
        <p:spPr>
          <a:xfrm>
            <a:off x="10776553" y="5651770"/>
            <a:ext cx="1273476" cy="1206230"/>
          </a:xfrm>
          <a:prstGeom prst="rect">
            <a:avLst/>
          </a:prstGeom>
        </p:spPr>
      </p:pic>
    </p:spTree>
    <p:extLst>
      <p:ext uri="{BB962C8B-B14F-4D97-AF65-F5344CB8AC3E}">
        <p14:creationId xmlns:p14="http://schemas.microsoft.com/office/powerpoint/2010/main" val="979622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7D2E-080D-DBDD-73C4-3C38A2B77908}"/>
              </a:ext>
            </a:extLst>
          </p:cNvPr>
          <p:cNvSpPr>
            <a:spLocks noGrp="1"/>
          </p:cNvSpPr>
          <p:nvPr>
            <p:ph type="title"/>
          </p:nvPr>
        </p:nvSpPr>
        <p:spPr>
          <a:xfrm>
            <a:off x="1384934" y="1110234"/>
            <a:ext cx="7035165" cy="768096"/>
          </a:xfrm>
        </p:spPr>
        <p:txBody>
          <a:bodyPr/>
          <a:lstStyle/>
          <a:p>
            <a:r>
              <a:rPr lang="en-US" dirty="0"/>
              <a:t>Program objectives</a:t>
            </a:r>
          </a:p>
        </p:txBody>
      </p:sp>
      <p:sp>
        <p:nvSpPr>
          <p:cNvPr id="5" name="Slide Number Placeholder 4">
            <a:extLst>
              <a:ext uri="{FF2B5EF4-FFF2-40B4-BE49-F238E27FC236}">
                <a16:creationId xmlns:a16="http://schemas.microsoft.com/office/drawing/2014/main" id="{BF7F20BE-640F-EFAB-3A43-2AA146DB42BF}"/>
              </a:ext>
            </a:extLst>
          </p:cNvPr>
          <p:cNvSpPr>
            <a:spLocks noGrp="1"/>
          </p:cNvSpPr>
          <p:nvPr>
            <p:ph type="sldNum" sz="quarter" idx="12"/>
          </p:nvPr>
        </p:nvSpPr>
        <p:spPr/>
        <p:txBody>
          <a:bodyPr/>
          <a:lstStyle/>
          <a:p>
            <a:fld id="{48F63A3B-78C7-47BE-AE5E-E10140E04643}" type="slidenum">
              <a:rPr lang="en-US" smtClean="0"/>
              <a:pPr/>
              <a:t>5</a:t>
            </a:fld>
            <a:endParaRPr lang="en-US" dirty="0"/>
          </a:p>
        </p:txBody>
      </p:sp>
      <p:pic>
        <p:nvPicPr>
          <p:cNvPr id="6" name="Picture 5" descr="A pregnant person with a logo&#10;&#10;Description automatically generated with medium confidence">
            <a:extLst>
              <a:ext uri="{FF2B5EF4-FFF2-40B4-BE49-F238E27FC236}">
                <a16:creationId xmlns:a16="http://schemas.microsoft.com/office/drawing/2014/main" id="{546B6175-6E17-32E2-3DFF-7DD25F73840C}"/>
              </a:ext>
            </a:extLst>
          </p:cNvPr>
          <p:cNvPicPr>
            <a:picLocks noChangeAspect="1"/>
          </p:cNvPicPr>
          <p:nvPr/>
        </p:nvPicPr>
        <p:blipFill>
          <a:blip r:embed="rId2"/>
          <a:stretch>
            <a:fillRect/>
          </a:stretch>
        </p:blipFill>
        <p:spPr>
          <a:xfrm>
            <a:off x="10776553" y="5651770"/>
            <a:ext cx="1273476" cy="1206230"/>
          </a:xfrm>
          <a:prstGeom prst="rect">
            <a:avLst/>
          </a:prstGeom>
        </p:spPr>
      </p:pic>
      <p:sp>
        <p:nvSpPr>
          <p:cNvPr id="8" name="Content Placeholder 7">
            <a:extLst>
              <a:ext uri="{FF2B5EF4-FFF2-40B4-BE49-F238E27FC236}">
                <a16:creationId xmlns:a16="http://schemas.microsoft.com/office/drawing/2014/main" id="{42257BA6-A11B-B3AC-6871-85E310E1869C}"/>
              </a:ext>
            </a:extLst>
          </p:cNvPr>
          <p:cNvSpPr>
            <a:spLocks noGrp="1"/>
          </p:cNvSpPr>
          <p:nvPr>
            <p:ph idx="1"/>
          </p:nvPr>
        </p:nvSpPr>
        <p:spPr>
          <a:xfrm>
            <a:off x="1384934" y="2113788"/>
            <a:ext cx="7139941" cy="2700528"/>
          </a:xfrm>
        </p:spPr>
        <p:txBody>
          <a:bodyPr/>
          <a:lstStyle/>
          <a:p>
            <a:pPr marL="342900" indent="-342900">
              <a:lnSpc>
                <a:spcPct val="150000"/>
              </a:lnSpc>
              <a:buFont typeface="+mj-lt"/>
              <a:buAutoNum type="arabicPeriod"/>
            </a:pPr>
            <a:r>
              <a:rPr lang="en-US" sz="2200" dirty="0"/>
              <a:t>Improve maternal/child outcomes</a:t>
            </a:r>
          </a:p>
          <a:p>
            <a:pPr marL="342900" indent="-342900">
              <a:lnSpc>
                <a:spcPct val="150000"/>
              </a:lnSpc>
              <a:buFont typeface="+mj-lt"/>
              <a:buAutoNum type="arabicPeriod"/>
            </a:pPr>
            <a:r>
              <a:rPr lang="en-US" sz="2200" dirty="0"/>
              <a:t>Foster the parent-child interaction</a:t>
            </a:r>
          </a:p>
          <a:p>
            <a:pPr marL="342900" indent="-342900">
              <a:lnSpc>
                <a:spcPct val="150000"/>
              </a:lnSpc>
              <a:buFont typeface="+mj-lt"/>
              <a:buAutoNum type="arabicPeriod"/>
            </a:pPr>
            <a:r>
              <a:rPr lang="en-US" sz="2200" dirty="0"/>
              <a:t>Establish healthy environment for early childhood development</a:t>
            </a:r>
          </a:p>
          <a:p>
            <a:pPr marL="342900" indent="-342900">
              <a:lnSpc>
                <a:spcPct val="150000"/>
              </a:lnSpc>
              <a:buFont typeface="+mj-lt"/>
              <a:buAutoNum type="arabicPeriod"/>
            </a:pPr>
            <a:r>
              <a:rPr lang="en-US" sz="2200" dirty="0"/>
              <a:t>Chart paths to family self-sufficiency</a:t>
            </a:r>
          </a:p>
        </p:txBody>
      </p:sp>
    </p:spTree>
    <p:extLst>
      <p:ext uri="{BB962C8B-B14F-4D97-AF65-F5344CB8AC3E}">
        <p14:creationId xmlns:p14="http://schemas.microsoft.com/office/powerpoint/2010/main" val="94818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490F1-3307-69DA-5EC2-AC3F224698DB}"/>
              </a:ext>
            </a:extLst>
          </p:cNvPr>
          <p:cNvSpPr>
            <a:spLocks noGrp="1"/>
          </p:cNvSpPr>
          <p:nvPr>
            <p:ph type="title"/>
          </p:nvPr>
        </p:nvSpPr>
        <p:spPr>
          <a:xfrm>
            <a:off x="1337310" y="1016508"/>
            <a:ext cx="6766560" cy="768096"/>
          </a:xfrm>
        </p:spPr>
        <p:txBody>
          <a:bodyPr/>
          <a:lstStyle/>
          <a:p>
            <a:r>
              <a:rPr lang="en-US" dirty="0"/>
              <a:t>enrollment</a:t>
            </a:r>
          </a:p>
        </p:txBody>
      </p:sp>
      <p:sp>
        <p:nvSpPr>
          <p:cNvPr id="3" name="Content Placeholder 2">
            <a:extLst>
              <a:ext uri="{FF2B5EF4-FFF2-40B4-BE49-F238E27FC236}">
                <a16:creationId xmlns:a16="http://schemas.microsoft.com/office/drawing/2014/main" id="{CD71DAEB-0AD7-FE85-F855-44176E44456F}"/>
              </a:ext>
            </a:extLst>
          </p:cNvPr>
          <p:cNvSpPr>
            <a:spLocks noGrp="1"/>
          </p:cNvSpPr>
          <p:nvPr>
            <p:ph idx="1"/>
          </p:nvPr>
        </p:nvSpPr>
        <p:spPr>
          <a:xfrm>
            <a:off x="1242060" y="2186560"/>
            <a:ext cx="7158990" cy="2700528"/>
          </a:xfrm>
        </p:spPr>
        <p:txBody>
          <a:bodyPr/>
          <a:lstStyle/>
          <a:p>
            <a:pPr marL="285750" indent="-285750">
              <a:buFont typeface="Arial" panose="020B0604020202020204" pitchFamily="34" charset="0"/>
              <a:buChar char="•"/>
            </a:pPr>
            <a:r>
              <a:rPr lang="en-US" sz="2200" dirty="0"/>
              <a:t>Anyone who is pregnant or has a baby less than 90 days old</a:t>
            </a:r>
          </a:p>
          <a:p>
            <a:pPr marL="285750" indent="-285750">
              <a:buFont typeface="Arial" panose="020B0604020202020204" pitchFamily="34" charset="0"/>
              <a:buChar char="•"/>
            </a:pPr>
            <a:r>
              <a:rPr lang="en-US" sz="2200" dirty="0"/>
              <a:t>Can remain in the program until 3 years of age</a:t>
            </a:r>
          </a:p>
          <a:p>
            <a:pPr marL="285750" indent="-285750">
              <a:buFont typeface="Arial" panose="020B0604020202020204" pitchFamily="34" charset="0"/>
              <a:buChar char="•"/>
            </a:pPr>
            <a:r>
              <a:rPr lang="en-US" sz="2200" dirty="0"/>
              <a:t>No enrollment requirements based on </a:t>
            </a:r>
          </a:p>
          <a:p>
            <a:pPr marL="971550" lvl="1" indent="-285750"/>
            <a:r>
              <a:rPr lang="en-US" sz="2200" dirty="0"/>
              <a:t>Income</a:t>
            </a:r>
          </a:p>
          <a:p>
            <a:pPr marL="971550" lvl="1" indent="-285750"/>
            <a:r>
              <a:rPr lang="en-US" sz="2200" dirty="0"/>
              <a:t>Parity </a:t>
            </a:r>
          </a:p>
          <a:p>
            <a:pPr marL="971550" lvl="1" indent="-285750"/>
            <a:r>
              <a:rPr lang="en-US" sz="2200" dirty="0"/>
              <a:t>Education level </a:t>
            </a:r>
          </a:p>
        </p:txBody>
      </p:sp>
      <p:sp>
        <p:nvSpPr>
          <p:cNvPr id="4" name="Slide Number Placeholder 3">
            <a:extLst>
              <a:ext uri="{FF2B5EF4-FFF2-40B4-BE49-F238E27FC236}">
                <a16:creationId xmlns:a16="http://schemas.microsoft.com/office/drawing/2014/main" id="{908286B3-EF18-CF8B-8040-B034793A4CB2}"/>
              </a:ext>
            </a:extLst>
          </p:cNvPr>
          <p:cNvSpPr>
            <a:spLocks noGrp="1"/>
          </p:cNvSpPr>
          <p:nvPr>
            <p:ph type="sldNum" sz="quarter" idx="12"/>
          </p:nvPr>
        </p:nvSpPr>
        <p:spPr/>
        <p:txBody>
          <a:bodyPr/>
          <a:lstStyle/>
          <a:p>
            <a:fld id="{48F63A3B-78C7-47BE-AE5E-E10140E04643}" type="slidenum">
              <a:rPr lang="en-US" smtClean="0"/>
              <a:t>6</a:t>
            </a:fld>
            <a:endParaRPr lang="en-US" dirty="0"/>
          </a:p>
        </p:txBody>
      </p:sp>
      <p:pic>
        <p:nvPicPr>
          <p:cNvPr id="6" name="Picture 5" descr="A pregnant person with a logo&#10;&#10;Description automatically generated with medium confidence">
            <a:extLst>
              <a:ext uri="{FF2B5EF4-FFF2-40B4-BE49-F238E27FC236}">
                <a16:creationId xmlns:a16="http://schemas.microsoft.com/office/drawing/2014/main" id="{BF029ADC-3B47-B580-175A-707B39543332}"/>
              </a:ext>
            </a:extLst>
          </p:cNvPr>
          <p:cNvPicPr>
            <a:picLocks noChangeAspect="1"/>
          </p:cNvPicPr>
          <p:nvPr/>
        </p:nvPicPr>
        <p:blipFill>
          <a:blip r:embed="rId2"/>
          <a:stretch>
            <a:fillRect/>
          </a:stretch>
        </p:blipFill>
        <p:spPr>
          <a:xfrm>
            <a:off x="10776553" y="5651770"/>
            <a:ext cx="1273476" cy="1206230"/>
          </a:xfrm>
          <a:prstGeom prst="rect">
            <a:avLst/>
          </a:prstGeom>
        </p:spPr>
      </p:pic>
    </p:spTree>
    <p:extLst>
      <p:ext uri="{BB962C8B-B14F-4D97-AF65-F5344CB8AC3E}">
        <p14:creationId xmlns:p14="http://schemas.microsoft.com/office/powerpoint/2010/main" val="1181378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BC692A0-C116-10EC-AE9C-58EA30D7F0F5}"/>
              </a:ext>
            </a:extLst>
          </p:cNvPr>
          <p:cNvSpPr>
            <a:spLocks noGrp="1"/>
          </p:cNvSpPr>
          <p:nvPr>
            <p:ph type="sldNum" sz="quarter" idx="12"/>
          </p:nvPr>
        </p:nvSpPr>
        <p:spPr/>
        <p:txBody>
          <a:bodyPr/>
          <a:lstStyle/>
          <a:p>
            <a:fld id="{48F63A3B-78C7-47BE-AE5E-E10140E04643}" type="slidenum">
              <a:rPr lang="en-US" smtClean="0"/>
              <a:t>7</a:t>
            </a:fld>
            <a:endParaRPr lang="en-US" dirty="0"/>
          </a:p>
        </p:txBody>
      </p:sp>
      <p:sp>
        <p:nvSpPr>
          <p:cNvPr id="4" name="Title 3">
            <a:extLst>
              <a:ext uri="{FF2B5EF4-FFF2-40B4-BE49-F238E27FC236}">
                <a16:creationId xmlns:a16="http://schemas.microsoft.com/office/drawing/2014/main" id="{935DF14E-0DC4-ED42-729B-873496DFE490}"/>
              </a:ext>
            </a:extLst>
          </p:cNvPr>
          <p:cNvSpPr txBox="1">
            <a:spLocks/>
          </p:cNvSpPr>
          <p:nvPr/>
        </p:nvSpPr>
        <p:spPr>
          <a:xfrm>
            <a:off x="768096" y="407670"/>
            <a:ext cx="10671048" cy="768096"/>
          </a:xfrm>
          <a:prstGeom prst="rect">
            <a:avLst/>
          </a:prstGeom>
        </p:spPr>
        <p:txBody>
          <a:bodyPr/>
          <a:lst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a:lstStyle>
          <a:p>
            <a:r>
              <a:rPr lang="en-US" dirty="0"/>
              <a:t>structure</a:t>
            </a:r>
          </a:p>
        </p:txBody>
      </p:sp>
      <p:pic>
        <p:nvPicPr>
          <p:cNvPr id="12" name="Picture 11" descr="A pregnant person with a logo&#10;&#10;Description automatically generated with medium confidence">
            <a:extLst>
              <a:ext uri="{FF2B5EF4-FFF2-40B4-BE49-F238E27FC236}">
                <a16:creationId xmlns:a16="http://schemas.microsoft.com/office/drawing/2014/main" id="{066E8A0B-4682-C502-86B0-3568C4F23645}"/>
              </a:ext>
            </a:extLst>
          </p:cNvPr>
          <p:cNvPicPr>
            <a:picLocks noChangeAspect="1"/>
          </p:cNvPicPr>
          <p:nvPr/>
        </p:nvPicPr>
        <p:blipFill>
          <a:blip r:embed="rId3"/>
          <a:stretch>
            <a:fillRect/>
          </a:stretch>
        </p:blipFill>
        <p:spPr>
          <a:xfrm>
            <a:off x="10776553" y="5651770"/>
            <a:ext cx="1273476" cy="1206230"/>
          </a:xfrm>
          <a:prstGeom prst="rect">
            <a:avLst/>
          </a:prstGeom>
        </p:spPr>
      </p:pic>
      <p:grpSp>
        <p:nvGrpSpPr>
          <p:cNvPr id="48" name="Group 47">
            <a:extLst>
              <a:ext uri="{FF2B5EF4-FFF2-40B4-BE49-F238E27FC236}">
                <a16:creationId xmlns:a16="http://schemas.microsoft.com/office/drawing/2014/main" id="{47FE74B9-FA1D-E37E-D56E-B6ECE7B7192B}"/>
              </a:ext>
            </a:extLst>
          </p:cNvPr>
          <p:cNvGrpSpPr/>
          <p:nvPr/>
        </p:nvGrpSpPr>
        <p:grpSpPr>
          <a:xfrm>
            <a:off x="2105025" y="1236389"/>
            <a:ext cx="7325352" cy="5064562"/>
            <a:chOff x="2105025" y="1236389"/>
            <a:chExt cx="7325352" cy="5064562"/>
          </a:xfrm>
        </p:grpSpPr>
        <p:grpSp>
          <p:nvGrpSpPr>
            <p:cNvPr id="46" name="Group 45">
              <a:extLst>
                <a:ext uri="{FF2B5EF4-FFF2-40B4-BE49-F238E27FC236}">
                  <a16:creationId xmlns:a16="http://schemas.microsoft.com/office/drawing/2014/main" id="{F9127BA6-E904-CABE-0DA2-36B72A65D96C}"/>
                </a:ext>
              </a:extLst>
            </p:cNvPr>
            <p:cNvGrpSpPr/>
            <p:nvPr/>
          </p:nvGrpSpPr>
          <p:grpSpPr>
            <a:xfrm>
              <a:off x="2105025" y="1236389"/>
              <a:ext cx="7325352" cy="5064562"/>
              <a:chOff x="2105025" y="1423043"/>
              <a:chExt cx="7325352" cy="5064562"/>
            </a:xfrm>
          </p:grpSpPr>
          <p:pic>
            <p:nvPicPr>
              <p:cNvPr id="5" name="Graphic 4" descr="Group of women with solid fill">
                <a:extLst>
                  <a:ext uri="{FF2B5EF4-FFF2-40B4-BE49-F238E27FC236}">
                    <a16:creationId xmlns:a16="http://schemas.microsoft.com/office/drawing/2014/main" id="{EE2AC98E-A9DB-A588-11CF-C9756D5E76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38800" y="1423043"/>
                <a:ext cx="914400" cy="914400"/>
              </a:xfrm>
              <a:prstGeom prst="rect">
                <a:avLst/>
              </a:prstGeom>
            </p:spPr>
          </p:pic>
          <p:pic>
            <p:nvPicPr>
              <p:cNvPr id="6" name="Graphic 5" descr="Stethoscope with solid fill">
                <a:extLst>
                  <a:ext uri="{FF2B5EF4-FFF2-40B4-BE49-F238E27FC236}">
                    <a16:creationId xmlns:a16="http://schemas.microsoft.com/office/drawing/2014/main" id="{7A21A5A1-BA6A-D51E-D6FC-04DD111A675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60800" y="2812603"/>
                <a:ext cx="914400" cy="914400"/>
              </a:xfrm>
              <a:prstGeom prst="rect">
                <a:avLst/>
              </a:prstGeom>
            </p:spPr>
          </p:pic>
          <p:cxnSp>
            <p:nvCxnSpPr>
              <p:cNvPr id="7" name="Straight Connector 6">
                <a:extLst>
                  <a:ext uri="{FF2B5EF4-FFF2-40B4-BE49-F238E27FC236}">
                    <a16:creationId xmlns:a16="http://schemas.microsoft.com/office/drawing/2014/main" id="{F01195B4-E464-6BDE-0234-2D4951C570D1}"/>
                  </a:ext>
                </a:extLst>
              </p:cNvPr>
              <p:cNvCxnSpPr>
                <a:cxnSpLocks/>
              </p:cNvCxnSpPr>
              <p:nvPr/>
            </p:nvCxnSpPr>
            <p:spPr>
              <a:xfrm flipH="1">
                <a:off x="6082191" y="2657349"/>
                <a:ext cx="146160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0279A82-D60B-4BD0-A9BF-4AFA117A0940}"/>
                  </a:ext>
                </a:extLst>
              </p:cNvPr>
              <p:cNvCxnSpPr/>
              <p:nvPr/>
            </p:nvCxnSpPr>
            <p:spPr>
              <a:xfrm>
                <a:off x="6096000" y="2337443"/>
                <a:ext cx="0" cy="31050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2129AF8-B7FC-4FDE-B90D-A5E6C6506947}"/>
                  </a:ext>
                </a:extLst>
              </p:cNvPr>
              <p:cNvCxnSpPr>
                <a:cxnSpLocks/>
              </p:cNvCxnSpPr>
              <p:nvPr/>
            </p:nvCxnSpPr>
            <p:spPr>
              <a:xfrm flipH="1">
                <a:off x="4642011" y="2657349"/>
                <a:ext cx="146160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951BB7B-B8AC-1DE5-6F5D-C7AFF2F49A52}"/>
                  </a:ext>
                </a:extLst>
              </p:cNvPr>
              <p:cNvCxnSpPr/>
              <p:nvPr/>
            </p:nvCxnSpPr>
            <p:spPr>
              <a:xfrm>
                <a:off x="4629946" y="2646237"/>
                <a:ext cx="0" cy="31050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3CCAB0E-0EB5-AD07-F534-65CFA1F08FE7}"/>
                  </a:ext>
                </a:extLst>
              </p:cNvPr>
              <p:cNvCxnSpPr/>
              <p:nvPr/>
            </p:nvCxnSpPr>
            <p:spPr>
              <a:xfrm>
                <a:off x="7554595" y="2651446"/>
                <a:ext cx="0" cy="310507"/>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4" name="Graphic 13" descr="Cycle with people with solid fill">
                <a:extLst>
                  <a:ext uri="{FF2B5EF4-FFF2-40B4-BE49-F238E27FC236}">
                    <a16:creationId xmlns:a16="http://schemas.microsoft.com/office/drawing/2014/main" id="{DD88F0DC-B283-861B-F392-08ED5D60D6B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97395" y="2939812"/>
                <a:ext cx="914400" cy="914400"/>
              </a:xfrm>
              <a:prstGeom prst="rect">
                <a:avLst/>
              </a:prstGeom>
            </p:spPr>
          </p:pic>
          <p:pic>
            <p:nvPicPr>
              <p:cNvPr id="16" name="Graphic 15" descr="Man with baby with solid fill">
                <a:extLst>
                  <a:ext uri="{FF2B5EF4-FFF2-40B4-BE49-F238E27FC236}">
                    <a16:creationId xmlns:a16="http://schemas.microsoft.com/office/drawing/2014/main" id="{C0BB5FC5-46A1-501A-B8D2-3DC967012D6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638800" y="4244974"/>
                <a:ext cx="914400" cy="914400"/>
              </a:xfrm>
              <a:prstGeom prst="rect">
                <a:avLst/>
              </a:prstGeom>
            </p:spPr>
          </p:pic>
          <p:pic>
            <p:nvPicPr>
              <p:cNvPr id="18" name="Graphic 17" descr="Woman with baby with solid fill">
                <a:extLst>
                  <a:ext uri="{FF2B5EF4-FFF2-40B4-BE49-F238E27FC236}">
                    <a16:creationId xmlns:a16="http://schemas.microsoft.com/office/drawing/2014/main" id="{69831B2E-0783-12C3-7BA1-EDC21D09D45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105025" y="4244974"/>
                <a:ext cx="914400" cy="914400"/>
              </a:xfrm>
              <a:prstGeom prst="rect">
                <a:avLst/>
              </a:prstGeom>
            </p:spPr>
          </p:pic>
          <p:pic>
            <p:nvPicPr>
              <p:cNvPr id="19" name="Graphic 18" descr="Woman with baby with solid fill">
                <a:extLst>
                  <a:ext uri="{FF2B5EF4-FFF2-40B4-BE49-F238E27FC236}">
                    <a16:creationId xmlns:a16="http://schemas.microsoft.com/office/drawing/2014/main" id="{48B5F5E7-1996-B281-4E29-28A4AC191AD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79850" y="4244974"/>
                <a:ext cx="914400" cy="914400"/>
              </a:xfrm>
              <a:prstGeom prst="rect">
                <a:avLst/>
              </a:prstGeom>
            </p:spPr>
          </p:pic>
          <p:cxnSp>
            <p:nvCxnSpPr>
              <p:cNvPr id="20" name="Straight Connector 19">
                <a:extLst>
                  <a:ext uri="{FF2B5EF4-FFF2-40B4-BE49-F238E27FC236}">
                    <a16:creationId xmlns:a16="http://schemas.microsoft.com/office/drawing/2014/main" id="{E32E8852-C2BA-729B-A3C5-3D97626EB303}"/>
                  </a:ext>
                </a:extLst>
              </p:cNvPr>
              <p:cNvCxnSpPr/>
              <p:nvPr/>
            </p:nvCxnSpPr>
            <p:spPr>
              <a:xfrm>
                <a:off x="4318000" y="3732087"/>
                <a:ext cx="0" cy="31050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094B0A4-C4A9-31DF-2242-AD7701298ABC}"/>
                  </a:ext>
                </a:extLst>
              </p:cNvPr>
              <p:cNvCxnSpPr>
                <a:cxnSpLocks/>
              </p:cNvCxnSpPr>
              <p:nvPr/>
            </p:nvCxnSpPr>
            <p:spPr>
              <a:xfrm flipH="1">
                <a:off x="4318000" y="3887340"/>
                <a:ext cx="176419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2C34BE4-4D70-0094-DFBB-2AE16E399F3D}"/>
                  </a:ext>
                </a:extLst>
              </p:cNvPr>
              <p:cNvCxnSpPr>
                <a:cxnSpLocks/>
              </p:cNvCxnSpPr>
              <p:nvPr/>
            </p:nvCxnSpPr>
            <p:spPr>
              <a:xfrm flipH="1">
                <a:off x="2549525" y="3887340"/>
                <a:ext cx="176419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55D9C14-C9B2-7313-85C3-A9A1B7F04716}"/>
                  </a:ext>
                </a:extLst>
              </p:cNvPr>
              <p:cNvCxnSpPr/>
              <p:nvPr/>
            </p:nvCxnSpPr>
            <p:spPr>
              <a:xfrm>
                <a:off x="2549525" y="3871144"/>
                <a:ext cx="0" cy="31050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013BFB0-B60C-A51A-B60A-14C86B602373}"/>
                  </a:ext>
                </a:extLst>
              </p:cNvPr>
              <p:cNvCxnSpPr/>
              <p:nvPr/>
            </p:nvCxnSpPr>
            <p:spPr>
              <a:xfrm>
                <a:off x="6082191" y="3871143"/>
                <a:ext cx="0" cy="31050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306FC5C-E8B2-42AC-7B7B-B535F91297E8}"/>
                  </a:ext>
                </a:extLst>
              </p:cNvPr>
              <p:cNvCxnSpPr/>
              <p:nvPr/>
            </p:nvCxnSpPr>
            <p:spPr>
              <a:xfrm>
                <a:off x="4318000" y="3870967"/>
                <a:ext cx="0" cy="310507"/>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30" name="Graphic 29" descr="Statistics with solid fill">
                <a:extLst>
                  <a:ext uri="{FF2B5EF4-FFF2-40B4-BE49-F238E27FC236}">
                    <a16:creationId xmlns:a16="http://schemas.microsoft.com/office/drawing/2014/main" id="{320EC6B2-CA95-C9E6-0C24-CEB5F3A9A10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201978" y="5573205"/>
                <a:ext cx="914400" cy="914400"/>
              </a:xfrm>
              <a:prstGeom prst="rect">
                <a:avLst/>
              </a:prstGeom>
            </p:spPr>
          </p:pic>
          <p:sp>
            <p:nvSpPr>
              <p:cNvPr id="34" name="TextBox 33">
                <a:extLst>
                  <a:ext uri="{FF2B5EF4-FFF2-40B4-BE49-F238E27FC236}">
                    <a16:creationId xmlns:a16="http://schemas.microsoft.com/office/drawing/2014/main" id="{26797BD8-2067-73B4-6DA9-399B2E60E6C5}"/>
                  </a:ext>
                </a:extLst>
              </p:cNvPr>
              <p:cNvSpPr txBox="1"/>
              <p:nvPr/>
            </p:nvSpPr>
            <p:spPr>
              <a:xfrm>
                <a:off x="4541803" y="5593064"/>
                <a:ext cx="1532149" cy="830997"/>
              </a:xfrm>
              <a:prstGeom prst="rect">
                <a:avLst/>
              </a:prstGeom>
              <a:noFill/>
            </p:spPr>
            <p:txBody>
              <a:bodyPr wrap="square" rtlCol="0">
                <a:spAutoFit/>
              </a:bodyPr>
              <a:lstStyle/>
              <a:p>
                <a:r>
                  <a:rPr lang="en-US" sz="1600" dirty="0">
                    <a:solidFill>
                      <a:schemeClr val="bg2">
                        <a:lumMod val="50000"/>
                      </a:schemeClr>
                    </a:solidFill>
                  </a:rPr>
                  <a:t>Program Manager &amp; QA Coordinator</a:t>
                </a:r>
              </a:p>
            </p:txBody>
          </p:sp>
          <p:sp>
            <p:nvSpPr>
              <p:cNvPr id="36" name="TextBox 35">
                <a:extLst>
                  <a:ext uri="{FF2B5EF4-FFF2-40B4-BE49-F238E27FC236}">
                    <a16:creationId xmlns:a16="http://schemas.microsoft.com/office/drawing/2014/main" id="{1FFCC29B-4B0D-5588-DB9F-53472C4EFB60}"/>
                  </a:ext>
                </a:extLst>
              </p:cNvPr>
              <p:cNvSpPr txBox="1"/>
              <p:nvPr/>
            </p:nvSpPr>
            <p:spPr>
              <a:xfrm>
                <a:off x="8156900" y="5716176"/>
                <a:ext cx="1273477" cy="584775"/>
              </a:xfrm>
              <a:prstGeom prst="rect">
                <a:avLst/>
              </a:prstGeom>
              <a:noFill/>
            </p:spPr>
            <p:txBody>
              <a:bodyPr wrap="square" rtlCol="0">
                <a:spAutoFit/>
              </a:bodyPr>
              <a:lstStyle/>
              <a:p>
                <a:r>
                  <a:rPr lang="en-US" sz="1600" dirty="0">
                    <a:solidFill>
                      <a:schemeClr val="bg2">
                        <a:lumMod val="50000"/>
                      </a:schemeClr>
                    </a:solidFill>
                  </a:rPr>
                  <a:t>Data Analyst</a:t>
                </a:r>
              </a:p>
            </p:txBody>
          </p:sp>
          <p:sp>
            <p:nvSpPr>
              <p:cNvPr id="37" name="Arrow: Up-Down 36">
                <a:extLst>
                  <a:ext uri="{FF2B5EF4-FFF2-40B4-BE49-F238E27FC236}">
                    <a16:creationId xmlns:a16="http://schemas.microsoft.com/office/drawing/2014/main" id="{6E131BDA-70C5-0201-BFA2-E1C1F1F601D3}"/>
                  </a:ext>
                </a:extLst>
              </p:cNvPr>
              <p:cNvSpPr/>
              <p:nvPr/>
            </p:nvSpPr>
            <p:spPr>
              <a:xfrm>
                <a:off x="3278000" y="5575397"/>
                <a:ext cx="393700" cy="877125"/>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Up-Down 37">
                <a:extLst>
                  <a:ext uri="{FF2B5EF4-FFF2-40B4-BE49-F238E27FC236}">
                    <a16:creationId xmlns:a16="http://schemas.microsoft.com/office/drawing/2014/main" id="{0A9292B8-DED1-1368-322D-A38A5BD2A496}"/>
                  </a:ext>
                </a:extLst>
              </p:cNvPr>
              <p:cNvSpPr/>
              <p:nvPr/>
            </p:nvSpPr>
            <p:spPr>
              <a:xfrm>
                <a:off x="6784142" y="5591842"/>
                <a:ext cx="393700" cy="877125"/>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Graphic 39" descr="Clipboard Checked with solid fill">
                <a:extLst>
                  <a:ext uri="{FF2B5EF4-FFF2-40B4-BE49-F238E27FC236}">
                    <a16:creationId xmlns:a16="http://schemas.microsoft.com/office/drawing/2014/main" id="{04D70416-BB66-00A8-BEAE-2600DD612BB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671700" y="5538122"/>
                <a:ext cx="914400" cy="914400"/>
              </a:xfrm>
              <a:prstGeom prst="rect">
                <a:avLst/>
              </a:prstGeom>
            </p:spPr>
          </p:pic>
          <p:sp>
            <p:nvSpPr>
              <p:cNvPr id="41" name="TextBox 40">
                <a:extLst>
                  <a:ext uri="{FF2B5EF4-FFF2-40B4-BE49-F238E27FC236}">
                    <a16:creationId xmlns:a16="http://schemas.microsoft.com/office/drawing/2014/main" id="{FBBF6018-2D63-5464-3D4B-97D429FEDE83}"/>
                  </a:ext>
                </a:extLst>
              </p:cNvPr>
              <p:cNvSpPr txBox="1"/>
              <p:nvPr/>
            </p:nvSpPr>
            <p:spPr>
              <a:xfrm>
                <a:off x="2767670" y="4285564"/>
                <a:ext cx="1273477" cy="830997"/>
              </a:xfrm>
              <a:prstGeom prst="rect">
                <a:avLst/>
              </a:prstGeom>
              <a:noFill/>
            </p:spPr>
            <p:txBody>
              <a:bodyPr wrap="square" rtlCol="0">
                <a:spAutoFit/>
              </a:bodyPr>
              <a:lstStyle/>
              <a:p>
                <a:r>
                  <a:rPr lang="en-US" sz="1600" dirty="0">
                    <a:solidFill>
                      <a:schemeClr val="bg2">
                        <a:lumMod val="50000"/>
                      </a:schemeClr>
                    </a:solidFill>
                  </a:rPr>
                  <a:t>Community Health Worker</a:t>
                </a:r>
              </a:p>
            </p:txBody>
          </p:sp>
          <p:sp>
            <p:nvSpPr>
              <p:cNvPr id="42" name="TextBox 41">
                <a:extLst>
                  <a:ext uri="{FF2B5EF4-FFF2-40B4-BE49-F238E27FC236}">
                    <a16:creationId xmlns:a16="http://schemas.microsoft.com/office/drawing/2014/main" id="{41107F56-58C6-2E79-81DD-618C8EF16675}"/>
                  </a:ext>
                </a:extLst>
              </p:cNvPr>
              <p:cNvSpPr txBox="1"/>
              <p:nvPr/>
            </p:nvSpPr>
            <p:spPr>
              <a:xfrm>
                <a:off x="4563356" y="4286334"/>
                <a:ext cx="1273477" cy="830997"/>
              </a:xfrm>
              <a:prstGeom prst="rect">
                <a:avLst/>
              </a:prstGeom>
              <a:noFill/>
            </p:spPr>
            <p:txBody>
              <a:bodyPr wrap="square" rtlCol="0">
                <a:spAutoFit/>
              </a:bodyPr>
              <a:lstStyle/>
              <a:p>
                <a:r>
                  <a:rPr lang="en-US" sz="1600" dirty="0">
                    <a:solidFill>
                      <a:schemeClr val="bg2">
                        <a:lumMod val="50000"/>
                      </a:schemeClr>
                    </a:solidFill>
                  </a:rPr>
                  <a:t>Community Health Worker</a:t>
                </a:r>
              </a:p>
            </p:txBody>
          </p:sp>
          <p:sp>
            <p:nvSpPr>
              <p:cNvPr id="43" name="TextBox 42">
                <a:extLst>
                  <a:ext uri="{FF2B5EF4-FFF2-40B4-BE49-F238E27FC236}">
                    <a16:creationId xmlns:a16="http://schemas.microsoft.com/office/drawing/2014/main" id="{D5FB943D-AAFD-EE9D-2475-AD4BD1C5DFC7}"/>
                  </a:ext>
                </a:extLst>
              </p:cNvPr>
              <p:cNvSpPr txBox="1"/>
              <p:nvPr/>
            </p:nvSpPr>
            <p:spPr>
              <a:xfrm>
                <a:off x="6316837" y="4286333"/>
                <a:ext cx="1273477" cy="830997"/>
              </a:xfrm>
              <a:prstGeom prst="rect">
                <a:avLst/>
              </a:prstGeom>
              <a:noFill/>
            </p:spPr>
            <p:txBody>
              <a:bodyPr wrap="square" rtlCol="0">
                <a:spAutoFit/>
              </a:bodyPr>
              <a:lstStyle/>
              <a:p>
                <a:r>
                  <a:rPr lang="en-US" sz="1600" dirty="0">
                    <a:solidFill>
                      <a:schemeClr val="bg2">
                        <a:lumMod val="50000"/>
                      </a:schemeClr>
                    </a:solidFill>
                  </a:rPr>
                  <a:t>Community Health Worker</a:t>
                </a:r>
              </a:p>
            </p:txBody>
          </p:sp>
          <p:sp>
            <p:nvSpPr>
              <p:cNvPr id="44" name="TextBox 43">
                <a:extLst>
                  <a:ext uri="{FF2B5EF4-FFF2-40B4-BE49-F238E27FC236}">
                    <a16:creationId xmlns:a16="http://schemas.microsoft.com/office/drawing/2014/main" id="{6BD7535E-EDB3-5B6D-45CF-AA9A8C8A6552}"/>
                  </a:ext>
                </a:extLst>
              </p:cNvPr>
              <p:cNvSpPr txBox="1"/>
              <p:nvPr/>
            </p:nvSpPr>
            <p:spPr>
              <a:xfrm>
                <a:off x="4681219" y="3018096"/>
                <a:ext cx="1273477" cy="584775"/>
              </a:xfrm>
              <a:prstGeom prst="rect">
                <a:avLst/>
              </a:prstGeom>
              <a:noFill/>
            </p:spPr>
            <p:txBody>
              <a:bodyPr wrap="square" rtlCol="0">
                <a:spAutoFit/>
              </a:bodyPr>
              <a:lstStyle/>
              <a:p>
                <a:r>
                  <a:rPr lang="en-US" sz="1600" dirty="0">
                    <a:solidFill>
                      <a:schemeClr val="bg2">
                        <a:lumMod val="50000"/>
                      </a:schemeClr>
                    </a:solidFill>
                  </a:rPr>
                  <a:t>Registered Nurse</a:t>
                </a:r>
              </a:p>
            </p:txBody>
          </p:sp>
          <p:sp>
            <p:nvSpPr>
              <p:cNvPr id="45" name="TextBox 44">
                <a:extLst>
                  <a:ext uri="{FF2B5EF4-FFF2-40B4-BE49-F238E27FC236}">
                    <a16:creationId xmlns:a16="http://schemas.microsoft.com/office/drawing/2014/main" id="{3CF0E514-2909-13D1-2EAA-31EFCA9F3570}"/>
                  </a:ext>
                </a:extLst>
              </p:cNvPr>
              <p:cNvSpPr txBox="1"/>
              <p:nvPr/>
            </p:nvSpPr>
            <p:spPr>
              <a:xfrm>
                <a:off x="7948756" y="2855673"/>
                <a:ext cx="1273477" cy="1077218"/>
              </a:xfrm>
              <a:prstGeom prst="rect">
                <a:avLst/>
              </a:prstGeom>
              <a:noFill/>
            </p:spPr>
            <p:txBody>
              <a:bodyPr wrap="square" rtlCol="0">
                <a:spAutoFit/>
              </a:bodyPr>
              <a:lstStyle/>
              <a:p>
                <a:r>
                  <a:rPr lang="en-US" sz="1600" dirty="0">
                    <a:solidFill>
                      <a:schemeClr val="bg2">
                        <a:lumMod val="50000"/>
                      </a:schemeClr>
                    </a:solidFill>
                  </a:rPr>
                  <a:t>Client Advocate &amp; Intake Coordinator</a:t>
                </a:r>
              </a:p>
            </p:txBody>
          </p:sp>
        </p:grpSp>
        <p:sp>
          <p:nvSpPr>
            <p:cNvPr id="47" name="TextBox 46">
              <a:extLst>
                <a:ext uri="{FF2B5EF4-FFF2-40B4-BE49-F238E27FC236}">
                  <a16:creationId xmlns:a16="http://schemas.microsoft.com/office/drawing/2014/main" id="{C07D606F-B522-0A52-027F-2AD96E704D9A}"/>
                </a:ext>
              </a:extLst>
            </p:cNvPr>
            <p:cNvSpPr txBox="1"/>
            <p:nvPr/>
          </p:nvSpPr>
          <p:spPr>
            <a:xfrm>
              <a:off x="6565239" y="1295508"/>
              <a:ext cx="1273477" cy="830997"/>
            </a:xfrm>
            <a:prstGeom prst="rect">
              <a:avLst/>
            </a:prstGeom>
            <a:noFill/>
          </p:spPr>
          <p:txBody>
            <a:bodyPr wrap="square" rtlCol="0">
              <a:spAutoFit/>
            </a:bodyPr>
            <a:lstStyle/>
            <a:p>
              <a:r>
                <a:rPr lang="en-US" sz="1600" dirty="0">
                  <a:solidFill>
                    <a:schemeClr val="bg2">
                      <a:lumMod val="50000"/>
                    </a:schemeClr>
                  </a:solidFill>
                </a:rPr>
                <a:t>Pre to 3 Program Supervisor</a:t>
              </a:r>
            </a:p>
          </p:txBody>
        </p:sp>
      </p:grpSp>
      <p:pic>
        <p:nvPicPr>
          <p:cNvPr id="50" name="Graphic 49" descr="Open book with solid fill">
            <a:extLst>
              <a:ext uri="{FF2B5EF4-FFF2-40B4-BE49-F238E27FC236}">
                <a16:creationId xmlns:a16="http://schemas.microsoft.com/office/drawing/2014/main" id="{E3D5DC19-CAED-F759-49B2-2F191503F87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66800" y="1236389"/>
            <a:ext cx="914400" cy="914400"/>
          </a:xfrm>
          <a:prstGeom prst="rect">
            <a:avLst/>
          </a:prstGeom>
        </p:spPr>
      </p:pic>
      <p:sp>
        <p:nvSpPr>
          <p:cNvPr id="51" name="TextBox 50">
            <a:extLst>
              <a:ext uri="{FF2B5EF4-FFF2-40B4-BE49-F238E27FC236}">
                <a16:creationId xmlns:a16="http://schemas.microsoft.com/office/drawing/2014/main" id="{345E3612-DC89-6B72-764D-32F8A015B30F}"/>
              </a:ext>
            </a:extLst>
          </p:cNvPr>
          <p:cNvSpPr txBox="1"/>
          <p:nvPr/>
        </p:nvSpPr>
        <p:spPr>
          <a:xfrm>
            <a:off x="2096609" y="1390911"/>
            <a:ext cx="1764191" cy="584775"/>
          </a:xfrm>
          <a:prstGeom prst="rect">
            <a:avLst/>
          </a:prstGeom>
          <a:noFill/>
        </p:spPr>
        <p:txBody>
          <a:bodyPr wrap="square" rtlCol="0">
            <a:spAutoFit/>
          </a:bodyPr>
          <a:lstStyle/>
          <a:p>
            <a:r>
              <a:rPr lang="en-US" sz="1600" dirty="0">
                <a:solidFill>
                  <a:schemeClr val="bg2">
                    <a:lumMod val="50000"/>
                  </a:schemeClr>
                </a:solidFill>
              </a:rPr>
              <a:t>Evidence Based Curriculum</a:t>
            </a:r>
          </a:p>
        </p:txBody>
      </p:sp>
    </p:spTree>
    <p:extLst>
      <p:ext uri="{BB962C8B-B14F-4D97-AF65-F5344CB8AC3E}">
        <p14:creationId xmlns:p14="http://schemas.microsoft.com/office/powerpoint/2010/main" val="1930426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2BBD890-6A99-C160-C084-2916E2310718}"/>
              </a:ext>
            </a:extLst>
          </p:cNvPr>
          <p:cNvSpPr>
            <a:spLocks noGrp="1"/>
          </p:cNvSpPr>
          <p:nvPr>
            <p:ph type="body" sz="quarter" idx="13"/>
          </p:nvPr>
        </p:nvSpPr>
        <p:spPr>
          <a:xfrm>
            <a:off x="4712677" y="1808294"/>
            <a:ext cx="6387433" cy="4198610"/>
          </a:xfrm>
        </p:spPr>
        <p:txBody>
          <a:bodyPr/>
          <a:lstStyle/>
          <a:p>
            <a:pPr marL="342900" indent="-342900">
              <a:lnSpc>
                <a:spcPct val="150000"/>
              </a:lnSpc>
              <a:buFont typeface="Arial" panose="020B0604020202020204" pitchFamily="34" charset="0"/>
              <a:buChar char="•"/>
            </a:pPr>
            <a:r>
              <a:rPr lang="en-US" dirty="0"/>
              <a:t>ACES/Resilience Questionnaire</a:t>
            </a:r>
          </a:p>
          <a:p>
            <a:pPr marL="342900" indent="-342900">
              <a:lnSpc>
                <a:spcPct val="150000"/>
              </a:lnSpc>
              <a:buFont typeface="Arial" panose="020B0604020202020204" pitchFamily="34" charset="0"/>
              <a:buChar char="•"/>
            </a:pPr>
            <a:r>
              <a:rPr lang="en-US" dirty="0"/>
              <a:t>Intimate Partner Violence</a:t>
            </a:r>
          </a:p>
          <a:p>
            <a:pPr marL="342900" indent="-342900">
              <a:lnSpc>
                <a:spcPct val="150000"/>
              </a:lnSpc>
              <a:buFont typeface="Arial" panose="020B0604020202020204" pitchFamily="34" charset="0"/>
              <a:buChar char="•"/>
            </a:pPr>
            <a:r>
              <a:rPr lang="en-US" dirty="0"/>
              <a:t>Edinburgh Postnatal Depression Scale</a:t>
            </a:r>
          </a:p>
          <a:p>
            <a:pPr marL="342900" indent="-342900">
              <a:lnSpc>
                <a:spcPct val="150000"/>
              </a:lnSpc>
              <a:buFont typeface="Arial" panose="020B0604020202020204" pitchFamily="34" charset="0"/>
              <a:buChar char="•"/>
            </a:pPr>
            <a:r>
              <a:rPr lang="en-US" dirty="0"/>
              <a:t>ASQ-3 and ASQ:SE-2</a:t>
            </a:r>
          </a:p>
          <a:p>
            <a:pPr marL="342900" indent="-342900">
              <a:lnSpc>
                <a:spcPct val="150000"/>
              </a:lnSpc>
              <a:buFont typeface="Arial" panose="020B0604020202020204" pitchFamily="34" charset="0"/>
              <a:buChar char="•"/>
            </a:pPr>
            <a:r>
              <a:rPr lang="en-US" dirty="0"/>
              <a:t>Home Safety</a:t>
            </a:r>
          </a:p>
          <a:p>
            <a:pPr marL="342900" indent="-342900">
              <a:lnSpc>
                <a:spcPct val="150000"/>
              </a:lnSpc>
              <a:buFont typeface="Arial" panose="020B0604020202020204" pitchFamily="34" charset="0"/>
              <a:buChar char="•"/>
            </a:pPr>
            <a:r>
              <a:rPr lang="en-US" dirty="0"/>
              <a:t>Healthy Families Parenting Inventory</a:t>
            </a:r>
          </a:p>
          <a:p>
            <a:pPr marL="342900" indent="-342900">
              <a:lnSpc>
                <a:spcPct val="150000"/>
              </a:lnSpc>
              <a:buFont typeface="Arial" panose="020B0604020202020204" pitchFamily="34" charset="0"/>
              <a:buChar char="•"/>
            </a:pPr>
            <a:r>
              <a:rPr lang="en-US" dirty="0"/>
              <a:t>Social Determinants of Health</a:t>
            </a:r>
          </a:p>
          <a:p>
            <a:pPr marL="342900" indent="-342900">
              <a:lnSpc>
                <a:spcPct val="150000"/>
              </a:lnSpc>
              <a:buFont typeface="Arial" panose="020B0604020202020204" pitchFamily="34" charset="0"/>
              <a:buChar char="•"/>
            </a:pPr>
            <a:r>
              <a:rPr lang="en-US" dirty="0"/>
              <a:t>Preeclampsia Risk Screening</a:t>
            </a:r>
          </a:p>
        </p:txBody>
      </p:sp>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2"/>
          </p:nvPr>
        </p:nvSpPr>
        <p:spPr/>
        <p:txBody>
          <a:bodyPr/>
          <a:lstStyle/>
          <a:p>
            <a:fld id="{48F63A3B-78C7-47BE-AE5E-E10140E04643}" type="slidenum">
              <a:rPr lang="en-US" smtClean="0"/>
              <a:t>8</a:t>
            </a:fld>
            <a:endParaRPr lang="en-US" dirty="0"/>
          </a:p>
        </p:txBody>
      </p:sp>
      <p:pic>
        <p:nvPicPr>
          <p:cNvPr id="3" name="Picture 2" descr="A pregnant person with a logo&#10;&#10;Description automatically generated with medium confidence">
            <a:extLst>
              <a:ext uri="{FF2B5EF4-FFF2-40B4-BE49-F238E27FC236}">
                <a16:creationId xmlns:a16="http://schemas.microsoft.com/office/drawing/2014/main" id="{E6A131A6-09E2-7AA7-120E-E4CE75706B72}"/>
              </a:ext>
            </a:extLst>
          </p:cNvPr>
          <p:cNvPicPr>
            <a:picLocks noChangeAspect="1"/>
          </p:cNvPicPr>
          <p:nvPr/>
        </p:nvPicPr>
        <p:blipFill>
          <a:blip r:embed="rId3"/>
          <a:stretch>
            <a:fillRect/>
          </a:stretch>
        </p:blipFill>
        <p:spPr>
          <a:xfrm>
            <a:off x="10776553" y="5651770"/>
            <a:ext cx="1273476" cy="1206230"/>
          </a:xfrm>
          <a:prstGeom prst="rect">
            <a:avLst/>
          </a:prstGeom>
        </p:spPr>
      </p:pic>
      <p:sp>
        <p:nvSpPr>
          <p:cNvPr id="7" name="Title 1">
            <a:extLst>
              <a:ext uri="{FF2B5EF4-FFF2-40B4-BE49-F238E27FC236}">
                <a16:creationId xmlns:a16="http://schemas.microsoft.com/office/drawing/2014/main" id="{851E0525-1B9C-448F-6BF1-79462DE8F191}"/>
              </a:ext>
            </a:extLst>
          </p:cNvPr>
          <p:cNvSpPr txBox="1">
            <a:spLocks/>
          </p:cNvSpPr>
          <p:nvPr/>
        </p:nvSpPr>
        <p:spPr>
          <a:xfrm>
            <a:off x="5070729" y="713986"/>
            <a:ext cx="7254621" cy="578358"/>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300" b="1" kern="1200" cap="all" baseline="0">
                <a:solidFill>
                  <a:schemeClr val="accent6"/>
                </a:solidFill>
                <a:latin typeface="Arial" panose="020B0604020202020204" pitchFamily="34" charset="0"/>
                <a:ea typeface="+mj-ea"/>
                <a:cs typeface="Arial" panose="020B0604020202020204" pitchFamily="34" charset="0"/>
              </a:defRPr>
            </a:lvl1pPr>
          </a:lstStyle>
          <a:p>
            <a:r>
              <a:rPr lang="en-US" dirty="0"/>
              <a:t>Screenings &amp; assessments</a:t>
            </a:r>
          </a:p>
        </p:txBody>
      </p:sp>
    </p:spTree>
    <p:extLst>
      <p:ext uri="{BB962C8B-B14F-4D97-AF65-F5344CB8AC3E}">
        <p14:creationId xmlns:p14="http://schemas.microsoft.com/office/powerpoint/2010/main" val="685681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7643413-8398-7173-D3EA-801AAD552F88}"/>
              </a:ext>
            </a:extLst>
          </p:cNvPr>
          <p:cNvSpPr>
            <a:spLocks noGrp="1"/>
          </p:cNvSpPr>
          <p:nvPr>
            <p:ph type="sldNum" sz="quarter" idx="12"/>
          </p:nvPr>
        </p:nvSpPr>
        <p:spPr/>
        <p:txBody>
          <a:bodyPr/>
          <a:lstStyle/>
          <a:p>
            <a:fld id="{48F63A3B-78C7-47BE-AE5E-E10140E04643}" type="slidenum">
              <a:rPr lang="en-US" smtClean="0"/>
              <a:t>9</a:t>
            </a:fld>
            <a:endParaRPr lang="en-US" dirty="0"/>
          </a:p>
        </p:txBody>
      </p:sp>
      <p:sp>
        <p:nvSpPr>
          <p:cNvPr id="4" name="Rectangle 3">
            <a:extLst>
              <a:ext uri="{FF2B5EF4-FFF2-40B4-BE49-F238E27FC236}">
                <a16:creationId xmlns:a16="http://schemas.microsoft.com/office/drawing/2014/main" id="{5E5D856C-681E-A5DD-01E5-B476890E4B83}"/>
              </a:ext>
            </a:extLst>
          </p:cNvPr>
          <p:cNvSpPr/>
          <p:nvPr/>
        </p:nvSpPr>
        <p:spPr>
          <a:xfrm>
            <a:off x="0" y="2295525"/>
            <a:ext cx="12192000" cy="4562475"/>
          </a:xfrm>
          <a:prstGeom prst="rect">
            <a:avLst/>
          </a:prstGeom>
          <a:solidFill>
            <a:schemeClr val="accent5">
              <a:lumMod val="75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2D8048F-C784-7EA8-9DD3-A2FDD0AA4183}"/>
              </a:ext>
            </a:extLst>
          </p:cNvPr>
          <p:cNvSpPr txBox="1"/>
          <p:nvPr/>
        </p:nvSpPr>
        <p:spPr>
          <a:xfrm>
            <a:off x="3882841" y="5331555"/>
            <a:ext cx="1714499" cy="923330"/>
          </a:xfrm>
          <a:prstGeom prst="rect">
            <a:avLst/>
          </a:prstGeom>
          <a:noFill/>
        </p:spPr>
        <p:txBody>
          <a:bodyPr wrap="square" rtlCol="0">
            <a:spAutoFit/>
          </a:bodyPr>
          <a:lstStyle/>
          <a:p>
            <a:pPr algn="ctr"/>
            <a:r>
              <a:rPr lang="en-US" dirty="0">
                <a:solidFill>
                  <a:schemeClr val="bg1"/>
                </a:solidFill>
                <a:latin typeface="Arial Nova Light" panose="020B0304020202020204" pitchFamily="34" charset="0"/>
              </a:rPr>
              <a:t>clients currently active in Pre to 3</a:t>
            </a:r>
          </a:p>
        </p:txBody>
      </p:sp>
      <p:sp>
        <p:nvSpPr>
          <p:cNvPr id="7" name="TextBox 6">
            <a:extLst>
              <a:ext uri="{FF2B5EF4-FFF2-40B4-BE49-F238E27FC236}">
                <a16:creationId xmlns:a16="http://schemas.microsoft.com/office/drawing/2014/main" id="{A59F8D60-19B4-FDCE-F767-404F8969122C}"/>
              </a:ext>
            </a:extLst>
          </p:cNvPr>
          <p:cNvSpPr txBox="1"/>
          <p:nvPr/>
        </p:nvSpPr>
        <p:spPr>
          <a:xfrm>
            <a:off x="6077787" y="5334293"/>
            <a:ext cx="2181222" cy="923330"/>
          </a:xfrm>
          <a:prstGeom prst="rect">
            <a:avLst/>
          </a:prstGeom>
          <a:noFill/>
        </p:spPr>
        <p:txBody>
          <a:bodyPr wrap="square" rtlCol="0">
            <a:spAutoFit/>
          </a:bodyPr>
          <a:lstStyle/>
          <a:p>
            <a:pPr algn="ctr"/>
            <a:r>
              <a:rPr lang="en-US" dirty="0">
                <a:solidFill>
                  <a:schemeClr val="bg1"/>
                </a:solidFill>
                <a:latin typeface="Arial Nova Light" panose="020B0304020202020204" pitchFamily="34" charset="0"/>
              </a:rPr>
              <a:t>births while enrolled in the program (2019 YTD)</a:t>
            </a:r>
          </a:p>
        </p:txBody>
      </p:sp>
      <p:sp>
        <p:nvSpPr>
          <p:cNvPr id="8" name="TextBox 7">
            <a:extLst>
              <a:ext uri="{FF2B5EF4-FFF2-40B4-BE49-F238E27FC236}">
                <a16:creationId xmlns:a16="http://schemas.microsoft.com/office/drawing/2014/main" id="{266E6522-CB79-24A3-6994-CFAFE8471CA0}"/>
              </a:ext>
            </a:extLst>
          </p:cNvPr>
          <p:cNvSpPr txBox="1"/>
          <p:nvPr/>
        </p:nvSpPr>
        <p:spPr>
          <a:xfrm>
            <a:off x="8781482" y="5305971"/>
            <a:ext cx="1714499" cy="923330"/>
          </a:xfrm>
          <a:prstGeom prst="rect">
            <a:avLst/>
          </a:prstGeom>
          <a:noFill/>
        </p:spPr>
        <p:txBody>
          <a:bodyPr wrap="square" rtlCol="0">
            <a:spAutoFit/>
          </a:bodyPr>
          <a:lstStyle/>
          <a:p>
            <a:pPr algn="ctr"/>
            <a:r>
              <a:rPr lang="en-US" dirty="0">
                <a:solidFill>
                  <a:schemeClr val="bg1"/>
                </a:solidFill>
                <a:latin typeface="Arial Nova Light" panose="020B0304020202020204" pitchFamily="34" charset="0"/>
              </a:rPr>
              <a:t>Program graduates </a:t>
            </a:r>
          </a:p>
          <a:p>
            <a:pPr algn="ctr"/>
            <a:r>
              <a:rPr lang="en-US" dirty="0">
                <a:solidFill>
                  <a:schemeClr val="bg1"/>
                </a:solidFill>
                <a:latin typeface="Arial Nova Light" panose="020B0304020202020204" pitchFamily="34" charset="0"/>
              </a:rPr>
              <a:t>(2019 YTD)</a:t>
            </a:r>
          </a:p>
        </p:txBody>
      </p:sp>
      <p:sp>
        <p:nvSpPr>
          <p:cNvPr id="9" name="TextBox 8">
            <a:extLst>
              <a:ext uri="{FF2B5EF4-FFF2-40B4-BE49-F238E27FC236}">
                <a16:creationId xmlns:a16="http://schemas.microsoft.com/office/drawing/2014/main" id="{5F90E28E-C32F-8DF7-B37F-C1D692AA031E}"/>
              </a:ext>
            </a:extLst>
          </p:cNvPr>
          <p:cNvSpPr txBox="1"/>
          <p:nvPr/>
        </p:nvSpPr>
        <p:spPr>
          <a:xfrm>
            <a:off x="1484780" y="5281557"/>
            <a:ext cx="1714499" cy="1200329"/>
          </a:xfrm>
          <a:prstGeom prst="rect">
            <a:avLst/>
          </a:prstGeom>
          <a:noFill/>
        </p:spPr>
        <p:txBody>
          <a:bodyPr wrap="square" rtlCol="0">
            <a:spAutoFit/>
          </a:bodyPr>
          <a:lstStyle/>
          <a:p>
            <a:pPr algn="ctr"/>
            <a:r>
              <a:rPr lang="en-US" dirty="0">
                <a:solidFill>
                  <a:schemeClr val="bg1"/>
                </a:solidFill>
                <a:latin typeface="Arial Nova Light" panose="020B0304020202020204" pitchFamily="34" charset="0"/>
              </a:rPr>
              <a:t>clients who completed an intake appointment</a:t>
            </a:r>
          </a:p>
        </p:txBody>
      </p:sp>
      <p:sp>
        <p:nvSpPr>
          <p:cNvPr id="10" name="Title 1">
            <a:extLst>
              <a:ext uri="{FF2B5EF4-FFF2-40B4-BE49-F238E27FC236}">
                <a16:creationId xmlns:a16="http://schemas.microsoft.com/office/drawing/2014/main" id="{E01E7C3F-5F99-611F-048A-04E279C1BE23}"/>
              </a:ext>
            </a:extLst>
          </p:cNvPr>
          <p:cNvSpPr txBox="1">
            <a:spLocks/>
          </p:cNvSpPr>
          <p:nvPr/>
        </p:nvSpPr>
        <p:spPr>
          <a:xfrm>
            <a:off x="758951" y="776585"/>
            <a:ext cx="10671048" cy="768096"/>
          </a:xfrm>
          <a:prstGeom prst="rect">
            <a:avLst/>
          </a:prstGeom>
        </p:spPr>
        <p:txBody>
          <a:bodyPr/>
          <a:lst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a:lstStyle>
          <a:p>
            <a:r>
              <a:rPr lang="en-US" dirty="0"/>
              <a:t>Current Numbers</a:t>
            </a:r>
          </a:p>
        </p:txBody>
      </p:sp>
      <p:pic>
        <p:nvPicPr>
          <p:cNvPr id="11" name="Picture 10" descr="A pregnant person with a logo&#10;&#10;Description automatically generated with medium confidence">
            <a:extLst>
              <a:ext uri="{FF2B5EF4-FFF2-40B4-BE49-F238E27FC236}">
                <a16:creationId xmlns:a16="http://schemas.microsoft.com/office/drawing/2014/main" id="{758CFD90-4747-8E2C-8BE6-9ABBE4B9551D}"/>
              </a:ext>
            </a:extLst>
          </p:cNvPr>
          <p:cNvPicPr>
            <a:picLocks noChangeAspect="1"/>
          </p:cNvPicPr>
          <p:nvPr/>
        </p:nvPicPr>
        <p:blipFill>
          <a:blip r:embed="rId3"/>
          <a:stretch>
            <a:fillRect/>
          </a:stretch>
        </p:blipFill>
        <p:spPr>
          <a:xfrm>
            <a:off x="10776553" y="5651770"/>
            <a:ext cx="1273476" cy="1206230"/>
          </a:xfrm>
          <a:prstGeom prst="rect">
            <a:avLst/>
          </a:prstGeom>
        </p:spPr>
      </p:pic>
      <p:sp>
        <p:nvSpPr>
          <p:cNvPr id="15" name="Oval 14">
            <a:extLst>
              <a:ext uri="{FF2B5EF4-FFF2-40B4-BE49-F238E27FC236}">
                <a16:creationId xmlns:a16="http://schemas.microsoft.com/office/drawing/2014/main" id="{17FB08F0-0BB7-44BA-67CE-DBCD7738447F}"/>
              </a:ext>
            </a:extLst>
          </p:cNvPr>
          <p:cNvSpPr/>
          <p:nvPr/>
        </p:nvSpPr>
        <p:spPr>
          <a:xfrm>
            <a:off x="1541930" y="3410413"/>
            <a:ext cx="1600200" cy="1600200"/>
          </a:xfrm>
          <a:prstGeom prst="ellipse">
            <a:avLst/>
          </a:prstGeom>
          <a:solidFill>
            <a:srgbClr val="A400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3BC7EF-24D5-2AE5-9C45-EE3F3FE44F80}"/>
              </a:ext>
            </a:extLst>
          </p:cNvPr>
          <p:cNvSpPr/>
          <p:nvPr/>
        </p:nvSpPr>
        <p:spPr>
          <a:xfrm>
            <a:off x="1770530" y="3639013"/>
            <a:ext cx="1143000" cy="1143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7AC02F0-B4B7-2C6D-0FB2-C6065E0D8F3C}"/>
              </a:ext>
            </a:extLst>
          </p:cNvPr>
          <p:cNvSpPr/>
          <p:nvPr/>
        </p:nvSpPr>
        <p:spPr>
          <a:xfrm>
            <a:off x="3955114" y="3422369"/>
            <a:ext cx="1600200" cy="1600200"/>
          </a:xfrm>
          <a:prstGeom prst="ellipse">
            <a:avLst/>
          </a:prstGeom>
          <a:solidFill>
            <a:srgbClr val="DF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D0CF953-9954-35B8-6BF4-E8119D482491}"/>
              </a:ext>
            </a:extLst>
          </p:cNvPr>
          <p:cNvSpPr/>
          <p:nvPr/>
        </p:nvSpPr>
        <p:spPr>
          <a:xfrm>
            <a:off x="4183714" y="3650969"/>
            <a:ext cx="1143000" cy="1143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428E246-4934-53B2-60BE-486A7B60979B}"/>
              </a:ext>
            </a:extLst>
          </p:cNvPr>
          <p:cNvSpPr/>
          <p:nvPr/>
        </p:nvSpPr>
        <p:spPr>
          <a:xfrm>
            <a:off x="6368298" y="3410413"/>
            <a:ext cx="1600200" cy="1600200"/>
          </a:xfrm>
          <a:prstGeom prst="ellipse">
            <a:avLst/>
          </a:prstGeom>
          <a:solidFill>
            <a:srgbClr val="33CC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0222723-4ED9-FE8C-905D-535ABE44F5CB}"/>
              </a:ext>
            </a:extLst>
          </p:cNvPr>
          <p:cNvSpPr/>
          <p:nvPr/>
        </p:nvSpPr>
        <p:spPr>
          <a:xfrm>
            <a:off x="6596898" y="3639013"/>
            <a:ext cx="1143000" cy="1143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5736EA2-B92D-E8A3-8F75-0684113B4FD2}"/>
              </a:ext>
            </a:extLst>
          </p:cNvPr>
          <p:cNvSpPr/>
          <p:nvPr/>
        </p:nvSpPr>
        <p:spPr>
          <a:xfrm>
            <a:off x="8781482" y="3429000"/>
            <a:ext cx="1600200" cy="1600200"/>
          </a:xfrm>
          <a:prstGeom prst="ellipse">
            <a:avLst/>
          </a:prstGeom>
          <a:solidFill>
            <a:srgbClr val="2CB2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7EE59E-1D54-ED7E-F4B1-F97EF5091652}"/>
              </a:ext>
            </a:extLst>
          </p:cNvPr>
          <p:cNvSpPr/>
          <p:nvPr/>
        </p:nvSpPr>
        <p:spPr>
          <a:xfrm>
            <a:off x="9010082" y="3657600"/>
            <a:ext cx="1143000" cy="1143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F7284FBA-4145-34B4-453A-65F3F6D4AE85}"/>
              </a:ext>
            </a:extLst>
          </p:cNvPr>
          <p:cNvSpPr txBox="1"/>
          <p:nvPr/>
        </p:nvSpPr>
        <p:spPr>
          <a:xfrm>
            <a:off x="1515315" y="3825792"/>
            <a:ext cx="1653428" cy="769441"/>
          </a:xfrm>
          <a:prstGeom prst="rect">
            <a:avLst/>
          </a:prstGeom>
          <a:noFill/>
        </p:spPr>
        <p:txBody>
          <a:bodyPr wrap="square" rtlCol="0">
            <a:spAutoFit/>
          </a:bodyPr>
          <a:lstStyle/>
          <a:p>
            <a:pPr algn="ctr"/>
            <a:r>
              <a:rPr lang="en-US" sz="4400" b="1" dirty="0"/>
              <a:t>1,151</a:t>
            </a:r>
          </a:p>
        </p:txBody>
      </p:sp>
      <p:sp>
        <p:nvSpPr>
          <p:cNvPr id="24" name="TextBox 23">
            <a:extLst>
              <a:ext uri="{FF2B5EF4-FFF2-40B4-BE49-F238E27FC236}">
                <a16:creationId xmlns:a16="http://schemas.microsoft.com/office/drawing/2014/main" id="{3B7CC3EF-A094-17A5-836A-DB5D60C5A5E8}"/>
              </a:ext>
            </a:extLst>
          </p:cNvPr>
          <p:cNvSpPr txBox="1"/>
          <p:nvPr/>
        </p:nvSpPr>
        <p:spPr>
          <a:xfrm>
            <a:off x="3987051" y="3826015"/>
            <a:ext cx="1536326" cy="769441"/>
          </a:xfrm>
          <a:prstGeom prst="rect">
            <a:avLst/>
          </a:prstGeom>
          <a:noFill/>
        </p:spPr>
        <p:txBody>
          <a:bodyPr wrap="square" rtlCol="0">
            <a:spAutoFit/>
          </a:bodyPr>
          <a:lstStyle/>
          <a:p>
            <a:pPr algn="ctr"/>
            <a:r>
              <a:rPr lang="en-US" sz="4400" b="1" dirty="0"/>
              <a:t>237</a:t>
            </a:r>
          </a:p>
        </p:txBody>
      </p:sp>
      <p:sp>
        <p:nvSpPr>
          <p:cNvPr id="25" name="TextBox 24">
            <a:extLst>
              <a:ext uri="{FF2B5EF4-FFF2-40B4-BE49-F238E27FC236}">
                <a16:creationId xmlns:a16="http://schemas.microsoft.com/office/drawing/2014/main" id="{6173F9E4-C549-8AF3-E598-6A9A5D443DC9}"/>
              </a:ext>
            </a:extLst>
          </p:cNvPr>
          <p:cNvSpPr txBox="1"/>
          <p:nvPr/>
        </p:nvSpPr>
        <p:spPr>
          <a:xfrm>
            <a:off x="6400235" y="3789915"/>
            <a:ext cx="1536326" cy="769441"/>
          </a:xfrm>
          <a:prstGeom prst="rect">
            <a:avLst/>
          </a:prstGeom>
          <a:noFill/>
        </p:spPr>
        <p:txBody>
          <a:bodyPr wrap="square" rtlCol="0">
            <a:spAutoFit/>
          </a:bodyPr>
          <a:lstStyle/>
          <a:p>
            <a:pPr algn="ctr"/>
            <a:r>
              <a:rPr lang="en-US" sz="4400" b="1" dirty="0"/>
              <a:t>487</a:t>
            </a:r>
          </a:p>
        </p:txBody>
      </p:sp>
      <p:sp>
        <p:nvSpPr>
          <p:cNvPr id="26" name="TextBox 25">
            <a:extLst>
              <a:ext uri="{FF2B5EF4-FFF2-40B4-BE49-F238E27FC236}">
                <a16:creationId xmlns:a16="http://schemas.microsoft.com/office/drawing/2014/main" id="{C65F973B-7EB5-5764-88B3-BCBEC3B9A9FC}"/>
              </a:ext>
            </a:extLst>
          </p:cNvPr>
          <p:cNvSpPr txBox="1"/>
          <p:nvPr/>
        </p:nvSpPr>
        <p:spPr>
          <a:xfrm>
            <a:off x="8813419" y="3825791"/>
            <a:ext cx="1536326" cy="769441"/>
          </a:xfrm>
          <a:prstGeom prst="rect">
            <a:avLst/>
          </a:prstGeom>
          <a:noFill/>
        </p:spPr>
        <p:txBody>
          <a:bodyPr wrap="square" rtlCol="0">
            <a:spAutoFit/>
          </a:bodyPr>
          <a:lstStyle/>
          <a:p>
            <a:pPr algn="ctr"/>
            <a:r>
              <a:rPr lang="en-US" sz="4400" b="1" dirty="0"/>
              <a:t>58</a:t>
            </a:r>
          </a:p>
        </p:txBody>
      </p:sp>
    </p:spTree>
    <p:extLst>
      <p:ext uri="{BB962C8B-B14F-4D97-AF65-F5344CB8AC3E}">
        <p14:creationId xmlns:p14="http://schemas.microsoft.com/office/powerpoint/2010/main" val="3346456875"/>
      </p:ext>
    </p:extLst>
  </p:cSld>
  <p:clrMapOvr>
    <a:masterClrMapping/>
  </p:clrMapOvr>
</p:sld>
</file>

<file path=ppt/theme/theme1.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 id="{8E8E6382-84E0-47AA-A2A2-8ED603AAB26E}" vid="{692203AD-8BB8-47BB-AF1A-2D7F125D9E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35FEF8-1733-4347-95CE-3BB62B2B8DD7}">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69060146-7700-4F6C-986B-89E3839BD4ED}">
  <ds:schemaRefs>
    <ds:schemaRef ds:uri="http://schemas.microsoft.com/sharepoint/v3/contenttype/forms"/>
  </ds:schemaRefs>
</ds:datastoreItem>
</file>

<file path=customXml/itemProps3.xml><?xml version="1.0" encoding="utf-8"?>
<ds:datastoreItem xmlns:ds="http://schemas.openxmlformats.org/officeDocument/2006/customXml" ds:itemID="{08FC98CF-E78A-425D-90FD-55D1C468A3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Geometric color block</Template>
  <TotalTime>3780</TotalTime>
  <Words>595</Words>
  <Application>Microsoft Office PowerPoint</Application>
  <PresentationFormat>Widescreen</PresentationFormat>
  <Paragraphs>122</Paragraphs>
  <Slides>16</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 Nova Light</vt:lpstr>
      <vt:lpstr>Canva Sans</vt:lpstr>
      <vt:lpstr>Comic Sans MS</vt:lpstr>
      <vt:lpstr>Open Sans Light</vt:lpstr>
      <vt:lpstr>Times New Roman</vt:lpstr>
      <vt:lpstr>Office Theme</vt:lpstr>
      <vt:lpstr>PowerPoint Presentation</vt:lpstr>
      <vt:lpstr>PowerPoint Presentation</vt:lpstr>
      <vt:lpstr>PowerPoint Presentation</vt:lpstr>
      <vt:lpstr>What is pre to 3</vt:lpstr>
      <vt:lpstr>Program objectives</vt:lpstr>
      <vt:lpstr>enrollment</vt:lpstr>
      <vt:lpstr>PowerPoint Presentation</vt:lpstr>
      <vt:lpstr>PowerPoint Presentation</vt:lpstr>
      <vt:lpstr>PowerPoint Presentation</vt:lpstr>
      <vt:lpstr>PowerPoint Presentation</vt:lpstr>
      <vt:lpstr>PowerPoint Presentation</vt:lpstr>
      <vt:lpstr>Expansion &amp; funding sources</vt:lpstr>
      <vt:lpstr>Pre to 3 program helps me be the mom I want to be while helping me practice self-regulation and social emotional skills.</vt:lpstr>
      <vt:lpstr>THANK YOU</vt:lpstr>
      <vt:lpstr>County Commissioners</vt:lpstr>
      <vt:lpstr>VCHD Board of health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Schuetz, Charissa</dc:creator>
  <cp:lastModifiedBy>Schuetz, Charissa</cp:lastModifiedBy>
  <cp:revision>23</cp:revision>
  <dcterms:created xsi:type="dcterms:W3CDTF">2024-01-03T16:50:14Z</dcterms:created>
  <dcterms:modified xsi:type="dcterms:W3CDTF">2024-02-15T20:31:15Z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y fmtid="{D5CDD505-2E9C-101B-9397-08002B2CF9AE}" pid="4" name="MSIP_Label_defa4170-0d19-0005-0004-bc88714345d2_Enabled">
    <vt:lpwstr>true</vt:lpwstr>
  </property>
  <property fmtid="{D5CDD505-2E9C-101B-9397-08002B2CF9AE}" pid="5" name="MSIP_Label_defa4170-0d19-0005-0004-bc88714345d2_SetDate">
    <vt:lpwstr>2024-01-03T16:58:13Z</vt:lpwstr>
  </property>
  <property fmtid="{D5CDD505-2E9C-101B-9397-08002B2CF9AE}" pid="6" name="MSIP_Label_defa4170-0d19-0005-0004-bc88714345d2_Method">
    <vt:lpwstr>Standard</vt:lpwstr>
  </property>
  <property fmtid="{D5CDD505-2E9C-101B-9397-08002B2CF9AE}" pid="7" name="MSIP_Label_defa4170-0d19-0005-0004-bc88714345d2_Name">
    <vt:lpwstr>defa4170-0d19-0005-0004-bc88714345d2</vt:lpwstr>
  </property>
  <property fmtid="{D5CDD505-2E9C-101B-9397-08002B2CF9AE}" pid="8" name="MSIP_Label_defa4170-0d19-0005-0004-bc88714345d2_SiteId">
    <vt:lpwstr>f3c7146a-610c-4fe7-86d0-3e4647a01488</vt:lpwstr>
  </property>
  <property fmtid="{D5CDD505-2E9C-101B-9397-08002B2CF9AE}" pid="9" name="MSIP_Label_defa4170-0d19-0005-0004-bc88714345d2_ActionId">
    <vt:lpwstr>50bba52e-367f-44e6-87db-75e533da723e</vt:lpwstr>
  </property>
  <property fmtid="{D5CDD505-2E9C-101B-9397-08002B2CF9AE}" pid="10" name="MSIP_Label_defa4170-0d19-0005-0004-bc88714345d2_ContentBits">
    <vt:lpwstr>0</vt:lpwstr>
  </property>
</Properties>
</file>