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5" r:id="rId10"/>
    <p:sldId id="265" r:id="rId11"/>
    <p:sldId id="266" r:id="rId12"/>
    <p:sldId id="297" r:id="rId13"/>
    <p:sldId id="269" r:id="rId14"/>
    <p:sldId id="268" r:id="rId15"/>
    <p:sldId id="287" r:id="rId16"/>
    <p:sldId id="298" r:id="rId17"/>
    <p:sldId id="299" r:id="rId18"/>
    <p:sldId id="291" r:id="rId19"/>
    <p:sldId id="270" r:id="rId20"/>
    <p:sldId id="271" r:id="rId21"/>
    <p:sldId id="272" r:id="rId22"/>
    <p:sldId id="286" r:id="rId23"/>
    <p:sldId id="274" r:id="rId24"/>
    <p:sldId id="289" r:id="rId25"/>
    <p:sldId id="290" r:id="rId26"/>
    <p:sldId id="294" r:id="rId27"/>
    <p:sldId id="300" r:id="rId28"/>
    <p:sldId id="280" r:id="rId29"/>
    <p:sldId id="282" r:id="rId30"/>
    <p:sldId id="285" r:id="rId31"/>
    <p:sldId id="283" r:id="rId32"/>
    <p:sldId id="284" r:id="rId33"/>
  </p:sldIdLst>
  <p:sldSz cx="9144000" cy="6858000" type="screen4x3"/>
  <p:notesSz cx="6858000" cy="91011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CE023-836B-4349-8BF5-7DFB3667A3B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A4C86-5330-CB40-B09E-70DCC741F6BC}" type="asst">
      <dgm:prSet phldrT="[Text]"/>
      <dgm:spPr/>
      <dgm:t>
        <a:bodyPr/>
        <a:lstStyle/>
        <a:p>
          <a:r>
            <a:rPr lang="en-US" dirty="0"/>
            <a:t>US Health Care</a:t>
          </a:r>
        </a:p>
        <a:p>
          <a:r>
            <a:rPr lang="en-US" dirty="0"/>
            <a:t>(development arm of Skanska)</a:t>
          </a:r>
        </a:p>
      </dgm:t>
    </dgm:pt>
    <dgm:pt modelId="{E22F0424-26B0-B249-80CE-7D32B4BCE955}" type="parTrans" cxnId="{5B5561DA-4C4C-3C4F-AB82-867B8C7A231E}">
      <dgm:prSet/>
      <dgm:spPr/>
      <dgm:t>
        <a:bodyPr/>
        <a:lstStyle/>
        <a:p>
          <a:endParaRPr lang="en-US"/>
        </a:p>
      </dgm:t>
    </dgm:pt>
    <dgm:pt modelId="{77CA888A-5DA2-A146-A48E-21E87AE374DF}" type="sibTrans" cxnId="{5B5561DA-4C4C-3C4F-AB82-867B8C7A231E}">
      <dgm:prSet/>
      <dgm:spPr/>
      <dgm:t>
        <a:bodyPr/>
        <a:lstStyle/>
        <a:p>
          <a:endParaRPr lang="en-US"/>
        </a:p>
      </dgm:t>
    </dgm:pt>
    <dgm:pt modelId="{D06B0CDC-D68D-1141-B959-481D564FB03D}">
      <dgm:prSet phldrT="[Text]"/>
      <dgm:spPr/>
      <dgm:t>
        <a:bodyPr/>
        <a:lstStyle/>
        <a:p>
          <a:r>
            <a:rPr lang="en-US" dirty="0"/>
            <a:t>Evansville Health Realty </a:t>
          </a:r>
        </a:p>
      </dgm:t>
    </dgm:pt>
    <dgm:pt modelId="{EE0D2E49-646C-0D42-87EE-7034FE5C213F}" type="parTrans" cxnId="{612C9FFD-4B4A-F945-867A-9D28E429B000}">
      <dgm:prSet/>
      <dgm:spPr/>
      <dgm:t>
        <a:bodyPr/>
        <a:lstStyle/>
        <a:p>
          <a:endParaRPr lang="en-US"/>
        </a:p>
      </dgm:t>
    </dgm:pt>
    <dgm:pt modelId="{8153D639-315B-2341-98C1-8466B4B1248B}" type="sibTrans" cxnId="{612C9FFD-4B4A-F945-867A-9D28E429B000}">
      <dgm:prSet/>
      <dgm:spPr/>
      <dgm:t>
        <a:bodyPr/>
        <a:lstStyle/>
        <a:p>
          <a:endParaRPr lang="en-US"/>
        </a:p>
      </dgm:t>
    </dgm:pt>
    <dgm:pt modelId="{D40DE2B3-9F0A-F043-89BA-9C08D7552E4C}">
      <dgm:prSet/>
      <dgm:spPr/>
      <dgm:t>
        <a:bodyPr/>
        <a:lstStyle/>
        <a:p>
          <a:r>
            <a:rPr lang="en-US" dirty="0"/>
            <a:t>City of Evansville</a:t>
          </a:r>
        </a:p>
      </dgm:t>
    </dgm:pt>
    <dgm:pt modelId="{8ADB56CC-9FEC-E149-967E-7DECA0FF4ECC}" type="parTrans" cxnId="{8490808F-6851-D147-AED7-600AF8771665}">
      <dgm:prSet/>
      <dgm:spPr/>
      <dgm:t>
        <a:bodyPr/>
        <a:lstStyle/>
        <a:p>
          <a:endParaRPr lang="en-US"/>
        </a:p>
      </dgm:t>
    </dgm:pt>
    <dgm:pt modelId="{2A9157F6-19CF-E24D-9029-D10A0E0CA590}" type="sibTrans" cxnId="{8490808F-6851-D147-AED7-600AF8771665}">
      <dgm:prSet/>
      <dgm:spPr/>
      <dgm:t>
        <a:bodyPr/>
        <a:lstStyle/>
        <a:p>
          <a:endParaRPr lang="en-US"/>
        </a:p>
      </dgm:t>
    </dgm:pt>
    <dgm:pt modelId="{7EC75E21-86B5-0A49-A436-B9E71C2476FE}">
      <dgm:prSet phldrT="[Text]"/>
      <dgm:spPr/>
      <dgm:t>
        <a:bodyPr/>
        <a:lstStyle/>
        <a:p>
          <a:r>
            <a:rPr lang="en-US" dirty="0"/>
            <a:t>Skanska</a:t>
          </a:r>
        </a:p>
      </dgm:t>
    </dgm:pt>
    <dgm:pt modelId="{7B8BE066-0F2C-7C4B-8CBE-A067FC066BF4}" type="sibTrans" cxnId="{6186EB8F-7BA9-224F-9C90-DD0E0EB72FE1}">
      <dgm:prSet/>
      <dgm:spPr/>
      <dgm:t>
        <a:bodyPr/>
        <a:lstStyle/>
        <a:p>
          <a:endParaRPr lang="en-US"/>
        </a:p>
      </dgm:t>
    </dgm:pt>
    <dgm:pt modelId="{636D9138-941D-3F42-8836-C99009AF39AC}" type="parTrans" cxnId="{6186EB8F-7BA9-224F-9C90-DD0E0EB72FE1}">
      <dgm:prSet/>
      <dgm:spPr/>
      <dgm:t>
        <a:bodyPr/>
        <a:lstStyle/>
        <a:p>
          <a:endParaRPr lang="en-US"/>
        </a:p>
      </dgm:t>
    </dgm:pt>
    <dgm:pt modelId="{CC8ABEA4-A4A1-014F-BA78-CC518752D4E1}" type="pres">
      <dgm:prSet presAssocID="{137CE023-836B-4349-8BF5-7DFB3667A3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CE35BC-6267-DB4F-9664-B8A890D13076}" type="pres">
      <dgm:prSet presAssocID="{52BA4C86-5330-CB40-B09E-70DCC741F6BC}" presName="hierRoot1" presStyleCnt="0">
        <dgm:presLayoutVars>
          <dgm:hierBranch val="init"/>
        </dgm:presLayoutVars>
      </dgm:prSet>
      <dgm:spPr/>
    </dgm:pt>
    <dgm:pt modelId="{1235C1C3-1EC2-364F-997D-692301A70B16}" type="pres">
      <dgm:prSet presAssocID="{52BA4C86-5330-CB40-B09E-70DCC741F6BC}" presName="rootComposite1" presStyleCnt="0"/>
      <dgm:spPr/>
    </dgm:pt>
    <dgm:pt modelId="{8B30F62F-D6D3-D841-8A70-4BA64AC2095C}" type="pres">
      <dgm:prSet presAssocID="{52BA4C86-5330-CB40-B09E-70DCC741F6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98F0E0-8C10-6443-818C-80CCBE7B6C2D}" type="pres">
      <dgm:prSet presAssocID="{52BA4C86-5330-CB40-B09E-70DCC741F6BC}" presName="rootConnector1" presStyleLbl="asst0" presStyleIdx="0" presStyleCnt="0"/>
      <dgm:spPr/>
      <dgm:t>
        <a:bodyPr/>
        <a:lstStyle/>
        <a:p>
          <a:endParaRPr lang="en-US"/>
        </a:p>
      </dgm:t>
    </dgm:pt>
    <dgm:pt modelId="{C9F4EEE3-D1C0-1C4A-82A2-F6AB66103F6C}" type="pres">
      <dgm:prSet presAssocID="{52BA4C86-5330-CB40-B09E-70DCC741F6BC}" presName="hierChild2" presStyleCnt="0"/>
      <dgm:spPr/>
    </dgm:pt>
    <dgm:pt modelId="{BD7CB556-D7A9-3047-8B5D-685553C5A16C}" type="pres">
      <dgm:prSet presAssocID="{EE0D2E49-646C-0D42-87EE-7034FE5C213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744992D-0463-254A-AD82-4EB026966F5F}" type="pres">
      <dgm:prSet presAssocID="{D06B0CDC-D68D-1141-B959-481D564FB03D}" presName="hierRoot2" presStyleCnt="0">
        <dgm:presLayoutVars>
          <dgm:hierBranch val="init"/>
        </dgm:presLayoutVars>
      </dgm:prSet>
      <dgm:spPr/>
    </dgm:pt>
    <dgm:pt modelId="{47631923-3F22-CF4B-96AC-1309318B8426}" type="pres">
      <dgm:prSet presAssocID="{D06B0CDC-D68D-1141-B959-481D564FB03D}" presName="rootComposite" presStyleCnt="0"/>
      <dgm:spPr/>
    </dgm:pt>
    <dgm:pt modelId="{7CD6DAD3-AD50-F745-830C-9AE9CEC41D96}" type="pres">
      <dgm:prSet presAssocID="{D06B0CDC-D68D-1141-B959-481D564FB03D}" presName="rootText" presStyleLbl="node2" presStyleIdx="0" presStyleCnt="3" custAng="0" custScaleX="79636" custScaleY="94166" custLinFactNeighborX="46817" custLinFactNeighborY="16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DBEC5-30D8-E24B-9C67-5A868C1F5095}" type="pres">
      <dgm:prSet presAssocID="{D06B0CDC-D68D-1141-B959-481D564FB03D}" presName="rootConnector" presStyleLbl="node2" presStyleIdx="0" presStyleCnt="3"/>
      <dgm:spPr/>
      <dgm:t>
        <a:bodyPr/>
        <a:lstStyle/>
        <a:p>
          <a:endParaRPr lang="en-US"/>
        </a:p>
      </dgm:t>
    </dgm:pt>
    <dgm:pt modelId="{2569BEB5-074C-9F4C-8F25-A5109C0F5BCE}" type="pres">
      <dgm:prSet presAssocID="{D06B0CDC-D68D-1141-B959-481D564FB03D}" presName="hierChild4" presStyleCnt="0"/>
      <dgm:spPr/>
    </dgm:pt>
    <dgm:pt modelId="{29DA69BF-DDCB-754B-9963-C533526AFA32}" type="pres">
      <dgm:prSet presAssocID="{D06B0CDC-D68D-1141-B959-481D564FB03D}" presName="hierChild5" presStyleCnt="0"/>
      <dgm:spPr/>
    </dgm:pt>
    <dgm:pt modelId="{CA4E61DB-D0D7-A442-885D-A94125F914C2}" type="pres">
      <dgm:prSet presAssocID="{8ADB56CC-9FEC-E149-967E-7DECA0FF4ECC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83482A4-1C53-DC4D-849F-A89C507411DD}" type="pres">
      <dgm:prSet presAssocID="{D40DE2B3-9F0A-F043-89BA-9C08D7552E4C}" presName="hierRoot2" presStyleCnt="0">
        <dgm:presLayoutVars>
          <dgm:hierBranch val="init"/>
        </dgm:presLayoutVars>
      </dgm:prSet>
      <dgm:spPr/>
    </dgm:pt>
    <dgm:pt modelId="{51CDF279-8C09-AE48-BB17-C5D368C42831}" type="pres">
      <dgm:prSet presAssocID="{D40DE2B3-9F0A-F043-89BA-9C08D7552E4C}" presName="rootComposite" presStyleCnt="0"/>
      <dgm:spPr/>
    </dgm:pt>
    <dgm:pt modelId="{92FA374C-2F27-F64F-BD9C-2C4900F771D6}" type="pres">
      <dgm:prSet presAssocID="{D40DE2B3-9F0A-F043-89BA-9C08D7552E4C}" presName="rootText" presStyleLbl="node2" presStyleIdx="1" presStyleCnt="3" custLinFactNeighborX="93712" custLinFactNeighborY="16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874BB-AFFD-A144-B4E1-2042EEB62531}" type="pres">
      <dgm:prSet presAssocID="{D40DE2B3-9F0A-F043-89BA-9C08D7552E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FADF35AB-DEA9-6B42-8B00-B792EEF48C69}" type="pres">
      <dgm:prSet presAssocID="{D40DE2B3-9F0A-F043-89BA-9C08D7552E4C}" presName="hierChild4" presStyleCnt="0"/>
      <dgm:spPr/>
    </dgm:pt>
    <dgm:pt modelId="{F90B537F-6EAF-3041-B0B0-5FF26E81FD6F}" type="pres">
      <dgm:prSet presAssocID="{D40DE2B3-9F0A-F043-89BA-9C08D7552E4C}" presName="hierChild5" presStyleCnt="0"/>
      <dgm:spPr/>
    </dgm:pt>
    <dgm:pt modelId="{7D715D82-22D3-2C48-AF45-4C37685043DB}" type="pres">
      <dgm:prSet presAssocID="{636D9138-941D-3F42-8836-C99009AF39A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06B0EB3-0AEC-1640-A68E-9A297DA92A2F}" type="pres">
      <dgm:prSet presAssocID="{7EC75E21-86B5-0A49-A436-B9E71C2476FE}" presName="hierRoot2" presStyleCnt="0">
        <dgm:presLayoutVars>
          <dgm:hierBranch val="init"/>
        </dgm:presLayoutVars>
      </dgm:prSet>
      <dgm:spPr/>
    </dgm:pt>
    <dgm:pt modelId="{BC353CF5-6C3D-CD4C-9A4F-C0ED02A19CDE}" type="pres">
      <dgm:prSet presAssocID="{7EC75E21-86B5-0A49-A436-B9E71C2476FE}" presName="rootComposite" presStyleCnt="0"/>
      <dgm:spPr/>
    </dgm:pt>
    <dgm:pt modelId="{3C2ECC97-E667-544D-9BC8-C6145EA1EF81}" type="pres">
      <dgm:prSet presAssocID="{7EC75E21-86B5-0A49-A436-B9E71C2476FE}" presName="rootText" presStyleLbl="node2" presStyleIdx="2" presStyleCnt="3" custLinFactX="-7760" custLinFactY="-100000" custLinFactNeighborX="-100000" custLinFactNeighborY="-175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25F807-DAFB-8145-A7B5-6C90D5AF4739}" type="pres">
      <dgm:prSet presAssocID="{7EC75E21-86B5-0A49-A436-B9E71C2476FE}" presName="rootConnector" presStyleLbl="node2" presStyleIdx="2" presStyleCnt="3"/>
      <dgm:spPr/>
      <dgm:t>
        <a:bodyPr/>
        <a:lstStyle/>
        <a:p>
          <a:endParaRPr lang="en-US"/>
        </a:p>
      </dgm:t>
    </dgm:pt>
    <dgm:pt modelId="{FA1097CD-692F-2A47-87C8-E4084381992D}" type="pres">
      <dgm:prSet presAssocID="{7EC75E21-86B5-0A49-A436-B9E71C2476FE}" presName="hierChild4" presStyleCnt="0"/>
      <dgm:spPr/>
    </dgm:pt>
    <dgm:pt modelId="{1B77CA53-4A07-1D47-B308-8335ECC8F8D9}" type="pres">
      <dgm:prSet presAssocID="{7EC75E21-86B5-0A49-A436-B9E71C2476FE}" presName="hierChild5" presStyleCnt="0"/>
      <dgm:spPr/>
    </dgm:pt>
    <dgm:pt modelId="{C0C77F31-50DA-4F44-8725-4318B5DC7B7F}" type="pres">
      <dgm:prSet presAssocID="{52BA4C86-5330-CB40-B09E-70DCC741F6BC}" presName="hierChild3" presStyleCnt="0"/>
      <dgm:spPr/>
    </dgm:pt>
  </dgm:ptLst>
  <dgm:cxnLst>
    <dgm:cxn modelId="{AFE27A72-715A-4E2A-AB76-C12E54494D7A}" type="presOf" srcId="{137CE023-836B-4349-8BF5-7DFB3667A3BF}" destId="{CC8ABEA4-A4A1-014F-BA78-CC518752D4E1}" srcOrd="0" destOrd="0" presId="urn:microsoft.com/office/officeart/2005/8/layout/orgChart1"/>
    <dgm:cxn modelId="{878B80F7-9D94-4F83-83AB-0CEFF219CCB9}" type="presOf" srcId="{D40DE2B3-9F0A-F043-89BA-9C08D7552E4C}" destId="{BBB874BB-AFFD-A144-B4E1-2042EEB62531}" srcOrd="1" destOrd="0" presId="urn:microsoft.com/office/officeart/2005/8/layout/orgChart1"/>
    <dgm:cxn modelId="{F44ECA57-0B0D-4BA2-94B3-B8F3CA47B6C6}" type="presOf" srcId="{EE0D2E49-646C-0D42-87EE-7034FE5C213F}" destId="{BD7CB556-D7A9-3047-8B5D-685553C5A16C}" srcOrd="0" destOrd="0" presId="urn:microsoft.com/office/officeart/2005/8/layout/orgChart1"/>
    <dgm:cxn modelId="{87522E2C-DF51-4303-831A-9A7D52EA9DB9}" type="presOf" srcId="{D06B0CDC-D68D-1141-B959-481D564FB03D}" destId="{7CD6DAD3-AD50-F745-830C-9AE9CEC41D96}" srcOrd="0" destOrd="0" presId="urn:microsoft.com/office/officeart/2005/8/layout/orgChart1"/>
    <dgm:cxn modelId="{6186EB8F-7BA9-224F-9C90-DD0E0EB72FE1}" srcId="{52BA4C86-5330-CB40-B09E-70DCC741F6BC}" destId="{7EC75E21-86B5-0A49-A436-B9E71C2476FE}" srcOrd="2" destOrd="0" parTransId="{636D9138-941D-3F42-8836-C99009AF39AC}" sibTransId="{7B8BE066-0F2C-7C4B-8CBE-A067FC066BF4}"/>
    <dgm:cxn modelId="{B8065A11-2CD4-442C-BCFB-B21C589A9394}" type="presOf" srcId="{D06B0CDC-D68D-1141-B959-481D564FB03D}" destId="{316DBEC5-30D8-E24B-9C67-5A868C1F5095}" srcOrd="1" destOrd="0" presId="urn:microsoft.com/office/officeart/2005/8/layout/orgChart1"/>
    <dgm:cxn modelId="{1485D254-0DE9-4A02-9FF8-C4D07228BCF9}" type="presOf" srcId="{7EC75E21-86B5-0A49-A436-B9E71C2476FE}" destId="{4A25F807-DAFB-8145-A7B5-6C90D5AF4739}" srcOrd="1" destOrd="0" presId="urn:microsoft.com/office/officeart/2005/8/layout/orgChart1"/>
    <dgm:cxn modelId="{8490808F-6851-D147-AED7-600AF8771665}" srcId="{52BA4C86-5330-CB40-B09E-70DCC741F6BC}" destId="{D40DE2B3-9F0A-F043-89BA-9C08D7552E4C}" srcOrd="1" destOrd="0" parTransId="{8ADB56CC-9FEC-E149-967E-7DECA0FF4ECC}" sibTransId="{2A9157F6-19CF-E24D-9029-D10A0E0CA590}"/>
    <dgm:cxn modelId="{16137D4A-71A2-46F5-8333-B65EC00BB84C}" type="presOf" srcId="{52BA4C86-5330-CB40-B09E-70DCC741F6BC}" destId="{8B30F62F-D6D3-D841-8A70-4BA64AC2095C}" srcOrd="0" destOrd="0" presId="urn:microsoft.com/office/officeart/2005/8/layout/orgChart1"/>
    <dgm:cxn modelId="{5DBB1669-F9BE-47E9-A0A2-F43F146986CB}" type="presOf" srcId="{636D9138-941D-3F42-8836-C99009AF39AC}" destId="{7D715D82-22D3-2C48-AF45-4C37685043DB}" srcOrd="0" destOrd="0" presId="urn:microsoft.com/office/officeart/2005/8/layout/orgChart1"/>
    <dgm:cxn modelId="{5B5561DA-4C4C-3C4F-AB82-867B8C7A231E}" srcId="{137CE023-836B-4349-8BF5-7DFB3667A3BF}" destId="{52BA4C86-5330-CB40-B09E-70DCC741F6BC}" srcOrd="0" destOrd="0" parTransId="{E22F0424-26B0-B249-80CE-7D32B4BCE955}" sibTransId="{77CA888A-5DA2-A146-A48E-21E87AE374DF}"/>
    <dgm:cxn modelId="{263657C3-6163-4F5E-A0B9-C32968FFB085}" type="presOf" srcId="{7EC75E21-86B5-0A49-A436-B9E71C2476FE}" destId="{3C2ECC97-E667-544D-9BC8-C6145EA1EF81}" srcOrd="0" destOrd="0" presId="urn:microsoft.com/office/officeart/2005/8/layout/orgChart1"/>
    <dgm:cxn modelId="{0AE2EDBE-C812-4A34-82CD-19D3E4BB790E}" type="presOf" srcId="{52BA4C86-5330-CB40-B09E-70DCC741F6BC}" destId="{5798F0E0-8C10-6443-818C-80CCBE7B6C2D}" srcOrd="1" destOrd="0" presId="urn:microsoft.com/office/officeart/2005/8/layout/orgChart1"/>
    <dgm:cxn modelId="{0F762FE7-5633-45AA-BF6E-E4752AA258C3}" type="presOf" srcId="{D40DE2B3-9F0A-F043-89BA-9C08D7552E4C}" destId="{92FA374C-2F27-F64F-BD9C-2C4900F771D6}" srcOrd="0" destOrd="0" presId="urn:microsoft.com/office/officeart/2005/8/layout/orgChart1"/>
    <dgm:cxn modelId="{BAB9A015-5EAF-44B4-8C3A-4246D8ACC6FD}" type="presOf" srcId="{8ADB56CC-9FEC-E149-967E-7DECA0FF4ECC}" destId="{CA4E61DB-D0D7-A442-885D-A94125F914C2}" srcOrd="0" destOrd="0" presId="urn:microsoft.com/office/officeart/2005/8/layout/orgChart1"/>
    <dgm:cxn modelId="{612C9FFD-4B4A-F945-867A-9D28E429B000}" srcId="{52BA4C86-5330-CB40-B09E-70DCC741F6BC}" destId="{D06B0CDC-D68D-1141-B959-481D564FB03D}" srcOrd="0" destOrd="0" parTransId="{EE0D2E49-646C-0D42-87EE-7034FE5C213F}" sibTransId="{8153D639-315B-2341-98C1-8466B4B1248B}"/>
    <dgm:cxn modelId="{7A76F749-B650-480D-99D1-E1A7220D02B4}" type="presParOf" srcId="{CC8ABEA4-A4A1-014F-BA78-CC518752D4E1}" destId="{BCCE35BC-6267-DB4F-9664-B8A890D13076}" srcOrd="0" destOrd="0" presId="urn:microsoft.com/office/officeart/2005/8/layout/orgChart1"/>
    <dgm:cxn modelId="{8592D319-ED5A-48FB-8B16-0A7751BBFC48}" type="presParOf" srcId="{BCCE35BC-6267-DB4F-9664-B8A890D13076}" destId="{1235C1C3-1EC2-364F-997D-692301A70B16}" srcOrd="0" destOrd="0" presId="urn:microsoft.com/office/officeart/2005/8/layout/orgChart1"/>
    <dgm:cxn modelId="{7A672ACB-09E8-47D5-8BC1-EB34CE352DE3}" type="presParOf" srcId="{1235C1C3-1EC2-364F-997D-692301A70B16}" destId="{8B30F62F-D6D3-D841-8A70-4BA64AC2095C}" srcOrd="0" destOrd="0" presId="urn:microsoft.com/office/officeart/2005/8/layout/orgChart1"/>
    <dgm:cxn modelId="{6E27FB74-0C72-47EB-9BE6-6E44DA83DB4A}" type="presParOf" srcId="{1235C1C3-1EC2-364F-997D-692301A70B16}" destId="{5798F0E0-8C10-6443-818C-80CCBE7B6C2D}" srcOrd="1" destOrd="0" presId="urn:microsoft.com/office/officeart/2005/8/layout/orgChart1"/>
    <dgm:cxn modelId="{89D4CBFB-7249-4D7E-91C4-A7F7FF29C7C9}" type="presParOf" srcId="{BCCE35BC-6267-DB4F-9664-B8A890D13076}" destId="{C9F4EEE3-D1C0-1C4A-82A2-F6AB66103F6C}" srcOrd="1" destOrd="0" presId="urn:microsoft.com/office/officeart/2005/8/layout/orgChart1"/>
    <dgm:cxn modelId="{DA749B4A-58E2-4D09-901F-3629ECC2E75A}" type="presParOf" srcId="{C9F4EEE3-D1C0-1C4A-82A2-F6AB66103F6C}" destId="{BD7CB556-D7A9-3047-8B5D-685553C5A16C}" srcOrd="0" destOrd="0" presId="urn:microsoft.com/office/officeart/2005/8/layout/orgChart1"/>
    <dgm:cxn modelId="{7D590A69-523B-42F8-8ACB-ED71E7D55B7D}" type="presParOf" srcId="{C9F4EEE3-D1C0-1C4A-82A2-F6AB66103F6C}" destId="{5744992D-0463-254A-AD82-4EB026966F5F}" srcOrd="1" destOrd="0" presId="urn:microsoft.com/office/officeart/2005/8/layout/orgChart1"/>
    <dgm:cxn modelId="{77271035-A2FF-446B-A902-A3B066570A41}" type="presParOf" srcId="{5744992D-0463-254A-AD82-4EB026966F5F}" destId="{47631923-3F22-CF4B-96AC-1309318B8426}" srcOrd="0" destOrd="0" presId="urn:microsoft.com/office/officeart/2005/8/layout/orgChart1"/>
    <dgm:cxn modelId="{4D466482-E8E4-4756-8BE0-0680E03AC540}" type="presParOf" srcId="{47631923-3F22-CF4B-96AC-1309318B8426}" destId="{7CD6DAD3-AD50-F745-830C-9AE9CEC41D96}" srcOrd="0" destOrd="0" presId="urn:microsoft.com/office/officeart/2005/8/layout/orgChart1"/>
    <dgm:cxn modelId="{98EC8901-7CAB-4C7A-B23E-6F2CC1030FB7}" type="presParOf" srcId="{47631923-3F22-CF4B-96AC-1309318B8426}" destId="{316DBEC5-30D8-E24B-9C67-5A868C1F5095}" srcOrd="1" destOrd="0" presId="urn:microsoft.com/office/officeart/2005/8/layout/orgChart1"/>
    <dgm:cxn modelId="{FF9DC900-C7BE-478C-8045-4271036887CF}" type="presParOf" srcId="{5744992D-0463-254A-AD82-4EB026966F5F}" destId="{2569BEB5-074C-9F4C-8F25-A5109C0F5BCE}" srcOrd="1" destOrd="0" presId="urn:microsoft.com/office/officeart/2005/8/layout/orgChart1"/>
    <dgm:cxn modelId="{5BE233BA-88C2-4355-9C91-8B16D788C0A4}" type="presParOf" srcId="{5744992D-0463-254A-AD82-4EB026966F5F}" destId="{29DA69BF-DDCB-754B-9963-C533526AFA32}" srcOrd="2" destOrd="0" presId="urn:microsoft.com/office/officeart/2005/8/layout/orgChart1"/>
    <dgm:cxn modelId="{3949F181-340A-4771-8647-54DAE7555E99}" type="presParOf" srcId="{C9F4EEE3-D1C0-1C4A-82A2-F6AB66103F6C}" destId="{CA4E61DB-D0D7-A442-885D-A94125F914C2}" srcOrd="2" destOrd="0" presId="urn:microsoft.com/office/officeart/2005/8/layout/orgChart1"/>
    <dgm:cxn modelId="{89FEE3D3-C635-4899-8F2C-5B052F8C8D72}" type="presParOf" srcId="{C9F4EEE3-D1C0-1C4A-82A2-F6AB66103F6C}" destId="{D83482A4-1C53-DC4D-849F-A89C507411DD}" srcOrd="3" destOrd="0" presId="urn:microsoft.com/office/officeart/2005/8/layout/orgChart1"/>
    <dgm:cxn modelId="{5AF4C32D-2D66-4571-9B56-789614F8678E}" type="presParOf" srcId="{D83482A4-1C53-DC4D-849F-A89C507411DD}" destId="{51CDF279-8C09-AE48-BB17-C5D368C42831}" srcOrd="0" destOrd="0" presId="urn:microsoft.com/office/officeart/2005/8/layout/orgChart1"/>
    <dgm:cxn modelId="{80FA45DD-683A-4A08-97F3-30EF07140D55}" type="presParOf" srcId="{51CDF279-8C09-AE48-BB17-C5D368C42831}" destId="{92FA374C-2F27-F64F-BD9C-2C4900F771D6}" srcOrd="0" destOrd="0" presId="urn:microsoft.com/office/officeart/2005/8/layout/orgChart1"/>
    <dgm:cxn modelId="{354E3074-BC3C-47A0-9D12-4DE9083ABB0D}" type="presParOf" srcId="{51CDF279-8C09-AE48-BB17-C5D368C42831}" destId="{BBB874BB-AFFD-A144-B4E1-2042EEB62531}" srcOrd="1" destOrd="0" presId="urn:microsoft.com/office/officeart/2005/8/layout/orgChart1"/>
    <dgm:cxn modelId="{ADEB08C3-8561-4F7B-B0F7-6110F434A609}" type="presParOf" srcId="{D83482A4-1C53-DC4D-849F-A89C507411DD}" destId="{FADF35AB-DEA9-6B42-8B00-B792EEF48C69}" srcOrd="1" destOrd="0" presId="urn:microsoft.com/office/officeart/2005/8/layout/orgChart1"/>
    <dgm:cxn modelId="{73279D84-EC55-4984-A3D1-54A313BEF35C}" type="presParOf" srcId="{D83482A4-1C53-DC4D-849F-A89C507411DD}" destId="{F90B537F-6EAF-3041-B0B0-5FF26E81FD6F}" srcOrd="2" destOrd="0" presId="urn:microsoft.com/office/officeart/2005/8/layout/orgChart1"/>
    <dgm:cxn modelId="{E6769F15-E7B5-443D-89CD-A6E68FA19110}" type="presParOf" srcId="{C9F4EEE3-D1C0-1C4A-82A2-F6AB66103F6C}" destId="{7D715D82-22D3-2C48-AF45-4C37685043DB}" srcOrd="4" destOrd="0" presId="urn:microsoft.com/office/officeart/2005/8/layout/orgChart1"/>
    <dgm:cxn modelId="{478B6E78-B2A9-4AB0-9DC6-86D6CD7E010C}" type="presParOf" srcId="{C9F4EEE3-D1C0-1C4A-82A2-F6AB66103F6C}" destId="{106B0EB3-0AEC-1640-A68E-9A297DA92A2F}" srcOrd="5" destOrd="0" presId="urn:microsoft.com/office/officeart/2005/8/layout/orgChart1"/>
    <dgm:cxn modelId="{6749FE80-7121-4264-B774-F00483A77321}" type="presParOf" srcId="{106B0EB3-0AEC-1640-A68E-9A297DA92A2F}" destId="{BC353CF5-6C3D-CD4C-9A4F-C0ED02A19CDE}" srcOrd="0" destOrd="0" presId="urn:microsoft.com/office/officeart/2005/8/layout/orgChart1"/>
    <dgm:cxn modelId="{CC194399-B58B-494A-82DE-C5956A46E256}" type="presParOf" srcId="{BC353CF5-6C3D-CD4C-9A4F-C0ED02A19CDE}" destId="{3C2ECC97-E667-544D-9BC8-C6145EA1EF81}" srcOrd="0" destOrd="0" presId="urn:microsoft.com/office/officeart/2005/8/layout/orgChart1"/>
    <dgm:cxn modelId="{6751BBC8-1EA9-45CD-BBFC-D054C4E01E76}" type="presParOf" srcId="{BC353CF5-6C3D-CD4C-9A4F-C0ED02A19CDE}" destId="{4A25F807-DAFB-8145-A7B5-6C90D5AF4739}" srcOrd="1" destOrd="0" presId="urn:microsoft.com/office/officeart/2005/8/layout/orgChart1"/>
    <dgm:cxn modelId="{DC841FB8-4678-4B6C-9CA7-66BB0F49E25E}" type="presParOf" srcId="{106B0EB3-0AEC-1640-A68E-9A297DA92A2F}" destId="{FA1097CD-692F-2A47-87C8-E4084381992D}" srcOrd="1" destOrd="0" presId="urn:microsoft.com/office/officeart/2005/8/layout/orgChart1"/>
    <dgm:cxn modelId="{8BF25C0E-E3A9-4FF5-94B9-2F2854C25C64}" type="presParOf" srcId="{106B0EB3-0AEC-1640-A68E-9A297DA92A2F}" destId="{1B77CA53-4A07-1D47-B308-8335ECC8F8D9}" srcOrd="2" destOrd="0" presId="urn:microsoft.com/office/officeart/2005/8/layout/orgChart1"/>
    <dgm:cxn modelId="{4D4DCBC9-1F98-40F4-8271-0629A176F3B5}" type="presParOf" srcId="{BCCE35BC-6267-DB4F-9664-B8A890D13076}" destId="{C0C77F31-50DA-4F44-8725-4318B5DC7B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15D82-22D3-2C48-AF45-4C37685043DB}">
      <dsp:nvSpPr>
        <dsp:cNvPr id="0" name=""/>
        <dsp:cNvSpPr/>
      </dsp:nvSpPr>
      <dsp:spPr>
        <a:xfrm>
          <a:off x="4069080" y="0"/>
          <a:ext cx="91440" cy="1994529"/>
        </a:xfrm>
        <a:custGeom>
          <a:avLst/>
          <a:gdLst/>
          <a:ahLst/>
          <a:cxnLst/>
          <a:rect l="0" t="0" r="0" b="0"/>
          <a:pathLst>
            <a:path>
              <a:moveTo>
                <a:pt x="45720" y="1994529"/>
              </a:moveTo>
              <a:lnTo>
                <a:pt x="12390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E61DB-D0D7-A442-885D-A94125F914C2}">
      <dsp:nvSpPr>
        <dsp:cNvPr id="0" name=""/>
        <dsp:cNvSpPr/>
      </dsp:nvSpPr>
      <dsp:spPr>
        <a:xfrm>
          <a:off x="4114800" y="1994529"/>
          <a:ext cx="2135595" cy="74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245"/>
              </a:lnTo>
              <a:lnTo>
                <a:pt x="2135595" y="476245"/>
              </a:lnTo>
              <a:lnTo>
                <a:pt x="2135595" y="7446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CB556-D7A9-3047-8B5D-685553C5A16C}">
      <dsp:nvSpPr>
        <dsp:cNvPr id="0" name=""/>
        <dsp:cNvSpPr/>
      </dsp:nvSpPr>
      <dsp:spPr>
        <a:xfrm>
          <a:off x="2218177" y="1994529"/>
          <a:ext cx="1896622" cy="744697"/>
        </a:xfrm>
        <a:custGeom>
          <a:avLst/>
          <a:gdLst/>
          <a:ahLst/>
          <a:cxnLst/>
          <a:rect l="0" t="0" r="0" b="0"/>
          <a:pathLst>
            <a:path>
              <a:moveTo>
                <a:pt x="1896622" y="0"/>
              </a:moveTo>
              <a:lnTo>
                <a:pt x="1896622" y="476245"/>
              </a:lnTo>
              <a:lnTo>
                <a:pt x="0" y="476245"/>
              </a:lnTo>
              <a:lnTo>
                <a:pt x="0" y="7446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0F62F-D6D3-D841-8A70-4BA64AC2095C}">
      <dsp:nvSpPr>
        <dsp:cNvPr id="0" name=""/>
        <dsp:cNvSpPr/>
      </dsp:nvSpPr>
      <dsp:spPr>
        <a:xfrm>
          <a:off x="2836459" y="716189"/>
          <a:ext cx="2556681" cy="12783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US Health Care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(development arm of Skanska)</a:t>
          </a:r>
        </a:p>
      </dsp:txBody>
      <dsp:txXfrm>
        <a:off x="2836459" y="716189"/>
        <a:ext cx="2556681" cy="1278340"/>
      </dsp:txXfrm>
    </dsp:sp>
    <dsp:sp modelId="{7CD6DAD3-AD50-F745-830C-9AE9CEC41D96}">
      <dsp:nvSpPr>
        <dsp:cNvPr id="0" name=""/>
        <dsp:cNvSpPr/>
      </dsp:nvSpPr>
      <dsp:spPr>
        <a:xfrm>
          <a:off x="1200157" y="2739227"/>
          <a:ext cx="2036038" cy="12037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Evansville Health Realty </a:t>
          </a:r>
        </a:p>
      </dsp:txBody>
      <dsp:txXfrm>
        <a:off x="1200157" y="2739227"/>
        <a:ext cx="2036038" cy="1203762"/>
      </dsp:txXfrm>
    </dsp:sp>
    <dsp:sp modelId="{92FA374C-2F27-F64F-BD9C-2C4900F771D6}">
      <dsp:nvSpPr>
        <dsp:cNvPr id="0" name=""/>
        <dsp:cNvSpPr/>
      </dsp:nvSpPr>
      <dsp:spPr>
        <a:xfrm>
          <a:off x="4972055" y="2739227"/>
          <a:ext cx="2556681" cy="12783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City of Evansville</a:t>
          </a:r>
        </a:p>
      </dsp:txBody>
      <dsp:txXfrm>
        <a:off x="4972055" y="2739227"/>
        <a:ext cx="2556681" cy="1278340"/>
      </dsp:txXfrm>
    </dsp:sp>
    <dsp:sp modelId="{3C2ECC97-E667-544D-9BC8-C6145EA1EF81}">
      <dsp:nvSpPr>
        <dsp:cNvPr id="0" name=""/>
        <dsp:cNvSpPr/>
      </dsp:nvSpPr>
      <dsp:spPr>
        <a:xfrm>
          <a:off x="2914642" y="0"/>
          <a:ext cx="2556681" cy="12783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Skanska</a:t>
          </a:r>
        </a:p>
      </dsp:txBody>
      <dsp:txXfrm>
        <a:off x="2914642" y="0"/>
        <a:ext cx="2556681" cy="127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5872-7D53-49F4-9046-0D28B5E681F6}" type="datetimeFigureOut">
              <a:rPr lang="en-US" smtClean="0"/>
              <a:t>10/14/2016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3041"/>
            <a:ext cx="5486400" cy="4095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4501"/>
            <a:ext cx="2971800" cy="4550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18FF4-A0B4-42E7-AF1E-8E7D2332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7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8469-3DF7-495C-B52F-36FA296592B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1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8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5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7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1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6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9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5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9A31-D2CF-4268-9CFC-4D9E28513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93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3733799"/>
          </a:xfrm>
        </p:spPr>
        <p:txBody>
          <a:bodyPr>
            <a:noAutofit/>
          </a:bodyPr>
          <a:lstStyle/>
          <a:p>
            <a:r>
              <a:rPr lang="en-US" sz="4800" dirty="0" smtClean="0"/>
              <a:t>INDIANA UNIVERSITY SCHOOL of MEDICINE – EVANSVILLE</a:t>
            </a:r>
            <a:br>
              <a:rPr lang="en-US" sz="4800" dirty="0" smtClean="0"/>
            </a:br>
            <a:r>
              <a:rPr lang="en-US" sz="4800" dirty="0" smtClean="0"/>
              <a:t>(IUMS-E)</a:t>
            </a:r>
            <a:br>
              <a:rPr lang="en-US" sz="4800" dirty="0" smtClean="0"/>
            </a:br>
            <a:r>
              <a:rPr lang="en-US" sz="4800" dirty="0" smtClean="0"/>
              <a:t>ALLIED HEALTHCARE CONSORTIUM:</a:t>
            </a:r>
            <a:br>
              <a:rPr lang="en-US" sz="4800" dirty="0" smtClean="0"/>
            </a:br>
            <a:r>
              <a:rPr lang="en-US" sz="4800" dirty="0" smtClean="0"/>
              <a:t>2015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066800"/>
          </a:xfrm>
        </p:spPr>
        <p:txBody>
          <a:bodyPr/>
          <a:lstStyle/>
          <a:p>
            <a:r>
              <a:rPr lang="en-US" i="1" dirty="0" smtClean="0"/>
              <a:t>An incredible motor !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sz="5400" dirty="0" smtClean="0"/>
              <a:t>Original </a:t>
            </a:r>
            <a:r>
              <a:rPr lang="en-US" sz="5400" i="1" dirty="0" smtClean="0">
                <a:solidFill>
                  <a:srgbClr val="FF0000"/>
                </a:solidFill>
              </a:rPr>
              <a:t>Lease</a:t>
            </a:r>
            <a:r>
              <a:rPr lang="en-US" sz="5400" dirty="0" smtClean="0"/>
              <a:t> Proposal - I</a:t>
            </a:r>
            <a:br>
              <a:rPr lang="en-US" sz="5400" dirty="0" smtClean="0"/>
            </a:br>
            <a:r>
              <a:rPr lang="en-US" sz="5400" dirty="0" smtClean="0"/>
              <a:t>for 172,000 sq. ft.</a:t>
            </a:r>
            <a:endParaRPr lang="en-US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7" name="Snagit_PPT97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848600" cy="3657600"/>
          </a:xfrm>
        </p:spPr>
      </p:pic>
    </p:spTree>
    <p:extLst>
      <p:ext uri="{BB962C8B-B14F-4D97-AF65-F5344CB8AC3E}">
        <p14:creationId xmlns:p14="http://schemas.microsoft.com/office/powerpoint/2010/main" val="33527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Initial Evansville City’s Funding</a:t>
            </a:r>
            <a:br>
              <a:rPr lang="en-US" dirty="0" smtClean="0"/>
            </a:br>
            <a:r>
              <a:rPr lang="en-US" dirty="0" smtClean="0"/>
              <a:t>Obligation for </a:t>
            </a:r>
            <a:r>
              <a:rPr lang="en-US" b="1" dirty="0" smtClean="0"/>
              <a:t>172,000</a:t>
            </a:r>
            <a:r>
              <a:rPr lang="en-US" dirty="0" smtClean="0"/>
              <a:t> sq. ft.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dirty="0" smtClean="0"/>
              <a:t>Building Construction - $37 million</a:t>
            </a:r>
          </a:p>
          <a:p>
            <a:r>
              <a:rPr lang="en-US" dirty="0" smtClean="0"/>
              <a:t>Infrastructure and Incentives - ~$20 mil  </a:t>
            </a:r>
          </a:p>
          <a:p>
            <a:r>
              <a:rPr lang="en-US" dirty="0" smtClean="0"/>
              <a:t>Remember we already have $20 mil earmarked for Convention Hotel</a:t>
            </a:r>
          </a:p>
          <a:p>
            <a:r>
              <a:rPr lang="en-US" dirty="0" smtClean="0"/>
              <a:t>The Downtown Tax Increment Limits</a:t>
            </a:r>
          </a:p>
          <a:p>
            <a:r>
              <a:rPr lang="en-US" dirty="0" smtClean="0"/>
              <a:t>Indiana’s State contribution unknown then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Building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6" name="Snagit_PPTC10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772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ALLIED HEALTH</a:t>
            </a:r>
            <a:br>
              <a:rPr lang="en-US" dirty="0" smtClean="0"/>
            </a:br>
            <a:r>
              <a:rPr lang="en-US" dirty="0" smtClean="0"/>
              <a:t>CONSORTIUM BUILDING</a:t>
            </a:r>
            <a:endParaRPr lang="en-US" dirty="0"/>
          </a:p>
        </p:txBody>
      </p:sp>
      <p:pic>
        <p:nvPicPr>
          <p:cNvPr id="4" name="Snagit_PPTF5A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90" y="1600200"/>
            <a:ext cx="6647620" cy="473441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2316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Proposed State Funding- II  for IUMS to </a:t>
            </a:r>
            <a:r>
              <a:rPr lang="en-US" sz="3600" dirty="0" smtClean="0">
                <a:solidFill>
                  <a:srgbClr val="FF0000"/>
                </a:solidFill>
              </a:rPr>
              <a:t>BUY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 </a:t>
            </a:r>
            <a:r>
              <a:rPr lang="en-US" sz="3600" b="1" dirty="0" smtClean="0"/>
              <a:t>223,000 </a:t>
            </a:r>
            <a:r>
              <a:rPr lang="en-US" sz="3600" b="1" dirty="0" err="1" smtClean="0"/>
              <a:t>sq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ft</a:t>
            </a:r>
            <a:r>
              <a:rPr lang="en-US" sz="3600" b="1" dirty="0" smtClean="0"/>
              <a:t> </a:t>
            </a:r>
            <a:r>
              <a:rPr lang="en-US" sz="3600" dirty="0" smtClean="0"/>
              <a:t>Building Sent 1/15</a:t>
            </a:r>
            <a:br>
              <a:rPr lang="en-US" sz="3600" dirty="0" smtClean="0"/>
            </a:br>
            <a:r>
              <a:rPr lang="en-US" sz="3600" dirty="0" smtClean="0"/>
              <a:t>223,000 sq. ft. Costing ~$123,100,000 !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7" name="Snagit_PPTEC4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848600" cy="4572000"/>
          </a:xfrm>
        </p:spPr>
      </p:pic>
    </p:spTree>
    <p:extLst>
      <p:ext uri="{BB962C8B-B14F-4D97-AF65-F5344CB8AC3E}">
        <p14:creationId xmlns:p14="http://schemas.microsoft.com/office/powerpoint/2010/main" val="40355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4" name="Snagit_PPT6D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467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2015 Funding Results - III for the Allied Health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   The State has already put up $2 mil for planning</a:t>
            </a:r>
          </a:p>
          <a:p>
            <a:r>
              <a:rPr lang="en-US" dirty="0"/>
              <a:t> </a:t>
            </a:r>
            <a:r>
              <a:rPr lang="en-US" dirty="0" smtClean="0"/>
              <a:t>   Total </a:t>
            </a:r>
            <a:r>
              <a:rPr lang="en-US" dirty="0"/>
              <a:t>State Component Funding - $25.2 </a:t>
            </a:r>
            <a:r>
              <a:rPr lang="en-US" dirty="0" smtClean="0"/>
              <a:t> mil for 	IUMS-E, IU Dental  </a:t>
            </a:r>
            <a:r>
              <a:rPr lang="en-US" dirty="0"/>
              <a:t>and </a:t>
            </a:r>
            <a:r>
              <a:rPr lang="en-US" dirty="0" smtClean="0"/>
              <a:t> USI </a:t>
            </a:r>
            <a:r>
              <a:rPr lang="en-US" dirty="0"/>
              <a:t>Nursing </a:t>
            </a:r>
            <a:r>
              <a:rPr lang="en-US" dirty="0" smtClean="0"/>
              <a:t>School</a:t>
            </a:r>
          </a:p>
          <a:p>
            <a:r>
              <a:rPr lang="en-US" dirty="0"/>
              <a:t> </a:t>
            </a:r>
            <a:r>
              <a:rPr lang="en-US" dirty="0" smtClean="0"/>
              <a:t>   UE - ~$5.7 mil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FF00"/>
                </a:solidFill>
              </a:rPr>
              <a:t>No Building or Operational Funding 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 for Ivy Tech at this time</a:t>
            </a:r>
          </a:p>
          <a:p>
            <a:r>
              <a:rPr lang="en-US" dirty="0" smtClean="0"/>
              <a:t>   City of Evansville Continues to be Committed to     	~$57 mil</a:t>
            </a:r>
          </a:p>
          <a:p>
            <a:r>
              <a:rPr lang="en-US" sz="2900" dirty="0"/>
              <a:t> </a:t>
            </a:r>
            <a:r>
              <a:rPr lang="en-US" sz="2900" dirty="0" smtClean="0"/>
              <a:t>  The Building is to be a 145,000-sq-ft facility and IUMS-E     	gets 87,000 of it </a:t>
            </a:r>
            <a:endParaRPr lang="en-US" sz="2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This is </a:t>
            </a:r>
            <a:r>
              <a:rPr lang="en-US" dirty="0"/>
              <a:t>W</a:t>
            </a:r>
            <a:r>
              <a:rPr lang="en-US" dirty="0" smtClean="0"/>
              <a:t>hat We Get Now - III</a:t>
            </a:r>
            <a:br>
              <a:rPr lang="en-US" dirty="0" smtClean="0"/>
            </a:br>
            <a:r>
              <a:rPr lang="en-US" b="1" i="1" u="sng" dirty="0" smtClean="0"/>
              <a:t>145,000-sq-ft </a:t>
            </a:r>
            <a:r>
              <a:rPr lang="en-US" b="1" i="1" u="sng" dirty="0"/>
              <a:t>F</a:t>
            </a:r>
            <a:r>
              <a:rPr lang="en-US" b="1" i="1" u="sng" dirty="0" smtClean="0"/>
              <a:t>acility</a:t>
            </a:r>
            <a:r>
              <a:rPr lang="en-US" b="1" dirty="0" smtClean="0"/>
              <a:t>… Great 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6" name="Snagit_PPTC10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2"/>
          <a:stretch/>
        </p:blipFill>
        <p:spPr>
          <a:xfrm>
            <a:off x="990600" y="1600200"/>
            <a:ext cx="7315200" cy="457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39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What Does</a:t>
            </a:r>
          </a:p>
          <a:p>
            <a:pPr marL="0" indent="0" algn="ctr">
              <a:buNone/>
            </a:pPr>
            <a:r>
              <a:rPr lang="en-US" sz="7200" dirty="0" smtClean="0"/>
              <a:t> It Really Take To Make  A Doctor ?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9E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7239000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the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u="sng" dirty="0" smtClean="0">
                <a:solidFill>
                  <a:srgbClr val="FF0000"/>
                </a:solidFill>
              </a:rPr>
              <a:t>Schools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u="sng" dirty="0" smtClean="0">
                <a:solidFill>
                  <a:srgbClr val="FFFF00"/>
                </a:solidFill>
              </a:rPr>
              <a:t>Hospitals</a:t>
            </a:r>
          </a:p>
          <a:p>
            <a:pPr marL="0" indent="0">
              <a:buNone/>
            </a:pPr>
            <a:r>
              <a:rPr lang="en-US" dirty="0" smtClean="0"/>
              <a:t>    IUMS –E		          Deaconess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USI                                St. Mary Med Center</a:t>
            </a:r>
          </a:p>
          <a:p>
            <a:pPr marL="0" indent="0">
              <a:buNone/>
            </a:pPr>
            <a:r>
              <a:rPr lang="en-US" dirty="0" smtClean="0"/>
              <a:t>    UE 			          Memorial – Jasper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Ivy Tech  ???	</a:t>
            </a:r>
            <a:r>
              <a:rPr lang="en-US" dirty="0"/>
              <a:t> </a:t>
            </a:r>
            <a:r>
              <a:rPr lang="en-US" dirty="0" smtClean="0"/>
              <a:t>         Good Samaritan - Vincennes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Other Critical Programs: IU Dental and the </a:t>
            </a:r>
            <a:r>
              <a:rPr lang="en-US" dirty="0"/>
              <a:t>Indiana Clinical and Translational Science Institute (</a:t>
            </a:r>
            <a:r>
              <a:rPr lang="en-US" dirty="0" smtClean="0"/>
              <a:t>CTSI)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1C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7086600" cy="5105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5486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b="1" dirty="0" smtClean="0"/>
              <a:t>REMEMBER</a:t>
            </a:r>
            <a:br>
              <a:rPr lang="en-US" sz="36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It </a:t>
            </a:r>
            <a:r>
              <a:rPr lang="en-US" sz="2700" dirty="0" smtClean="0"/>
              <a:t>Takes </a:t>
            </a:r>
            <a:r>
              <a:rPr lang="en-US" sz="2700" b="1" dirty="0" smtClean="0"/>
              <a:t>~ $100, 000 </a:t>
            </a:r>
            <a:r>
              <a:rPr lang="en-US" sz="2700" dirty="0" smtClean="0"/>
              <a:t>over four years for the Hoosier Taxpayer to Graduate One In-State Medical Student.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When a young doctor only completes his residency in Indiana, </a:t>
            </a:r>
            <a:r>
              <a:rPr lang="en-US" sz="2700" b="1" dirty="0"/>
              <a:t>he/she will stay here only ~33 %  of the time</a:t>
            </a:r>
            <a:r>
              <a:rPr lang="en-US" sz="2700" b="1" dirty="0" smtClean="0"/>
              <a:t>.</a:t>
            </a:r>
            <a:br>
              <a:rPr lang="en-US" sz="2700" b="1" dirty="0" smtClean="0"/>
            </a:br>
            <a:r>
              <a:rPr lang="en-US" sz="2700" dirty="0" smtClean="0"/>
              <a:t>  </a:t>
            </a:r>
            <a:br>
              <a:rPr lang="en-US" sz="2700" dirty="0" smtClean="0"/>
            </a:br>
            <a:r>
              <a:rPr lang="en-US" sz="2700" dirty="0" smtClean="0"/>
              <a:t> If the medical student merely graduates from medical school here,  he/she and goes elsewhere for his residency, 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b="1" dirty="0" smtClean="0"/>
              <a:t>he/she will end up back here in Indiana ~50% of the time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If  the student goes to  medical school and residency </a:t>
            </a:r>
            <a:br>
              <a:rPr lang="en-US" sz="2700" dirty="0" smtClean="0"/>
            </a:br>
            <a:r>
              <a:rPr lang="en-US" sz="2700" dirty="0" smtClean="0"/>
              <a:t>in the same Hoosier locale, </a:t>
            </a:r>
            <a:r>
              <a:rPr lang="en-US" sz="2700" b="1" dirty="0" smtClean="0"/>
              <a:t>78% of the</a:t>
            </a:r>
            <a:r>
              <a:rPr lang="en-US" sz="2700" b="1" dirty="0"/>
              <a:t> </a:t>
            </a:r>
            <a:r>
              <a:rPr lang="en-US" sz="2700" b="1" i="1" dirty="0" smtClean="0"/>
              <a:t>time, </a:t>
            </a:r>
            <a:br>
              <a:rPr lang="en-US" sz="2700" b="1" i="1" dirty="0" smtClean="0"/>
            </a:br>
            <a:r>
              <a:rPr lang="en-US" sz="2700" b="1" i="1" dirty="0" smtClean="0"/>
              <a:t>they will stay in-state, most within 50 miles of the that site !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!</a:t>
            </a:r>
            <a:br>
              <a:rPr lang="en-US" dirty="0" smtClean="0"/>
            </a:br>
            <a:r>
              <a:rPr lang="en-US" dirty="0" smtClean="0"/>
              <a:t>Graduate Medical Education Residencies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3000" dirty="0" smtClean="0"/>
              <a:t>Phase I   2017-2020</a:t>
            </a:r>
          </a:p>
          <a:p>
            <a:pPr marL="457200" lvl="1" indent="0">
              <a:buNone/>
            </a:pPr>
            <a:r>
              <a:rPr lang="en-US" sz="3000" dirty="0" smtClean="0"/>
              <a:t>--Fellowships in Internal Medicine, Family Practice</a:t>
            </a:r>
          </a:p>
          <a:p>
            <a:pPr marL="457200" lvl="1" indent="0">
              <a:buNone/>
            </a:pPr>
            <a:r>
              <a:rPr lang="en-US" sz="3000" dirty="0" smtClean="0"/>
              <a:t>    Psychiatry, and Geriatrics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sz="3000" dirty="0" smtClean="0"/>
              <a:t>Phase II  After 2020</a:t>
            </a:r>
          </a:p>
          <a:p>
            <a:pPr marL="457200" lvl="1" indent="0">
              <a:buNone/>
            </a:pPr>
            <a:r>
              <a:rPr lang="en-US" sz="3000" b="1" dirty="0" smtClean="0"/>
              <a:t>--</a:t>
            </a:r>
            <a:r>
              <a:rPr lang="en-US" sz="3000" dirty="0" smtClean="0"/>
              <a:t> General Surgery, Obstetrics/Gynecology, Other Specialties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pPr marL="457200" lvl="1" indent="0">
              <a:buNone/>
            </a:pPr>
            <a:r>
              <a:rPr lang="en-US" sz="3500" dirty="0" smtClean="0"/>
              <a:t>Total  - 80-100 </a:t>
            </a:r>
            <a:endParaRPr lang="en-US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IUMS-E 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Associate Dean &amp; Director , Dr. Steve Becker’s Dream – Lunch 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Spring of 2011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Downtown Site Picked by IU Board – 3/14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City Council </a:t>
            </a:r>
            <a:r>
              <a:rPr lang="en-US" sz="4400" i="1" dirty="0" smtClean="0">
                <a:solidFill>
                  <a:srgbClr val="FFFF00"/>
                </a:solidFill>
              </a:rPr>
              <a:t>Approved</a:t>
            </a:r>
            <a:r>
              <a:rPr lang="en-US" sz="4400" dirty="0" smtClean="0">
                <a:solidFill>
                  <a:srgbClr val="FFFF00"/>
                </a:solidFill>
              </a:rPr>
              <a:t> Bond Issue of $57 million - 4/14</a:t>
            </a:r>
          </a:p>
          <a:p>
            <a:r>
              <a:rPr lang="en-US" sz="4400" dirty="0">
                <a:solidFill>
                  <a:srgbClr val="FFFF00"/>
                </a:solidFill>
              </a:rPr>
              <a:t>City Buys Four Blocks of D Patrick Land </a:t>
            </a:r>
            <a:r>
              <a:rPr lang="en-US" sz="4400" dirty="0" smtClean="0">
                <a:solidFill>
                  <a:srgbClr val="FFFF00"/>
                </a:solidFill>
              </a:rPr>
              <a:t>- 6/14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State Funding Process  On Going Now &amp; Set  by 4/30/15</a:t>
            </a:r>
          </a:p>
          <a:p>
            <a:r>
              <a:rPr lang="en-US" sz="4400" dirty="0" smtClean="0"/>
              <a:t>D Patrick out of Downtown - ~</a:t>
            </a:r>
            <a:r>
              <a:rPr lang="en-US" sz="4400" dirty="0"/>
              <a:t>9</a:t>
            </a:r>
            <a:r>
              <a:rPr lang="en-US" sz="4400" dirty="0" smtClean="0"/>
              <a:t>/15</a:t>
            </a:r>
          </a:p>
          <a:p>
            <a:r>
              <a:rPr lang="en-US" sz="4400" dirty="0" smtClean="0"/>
              <a:t>Groundbreaking of Downtown Campus begins ~ 10/15 ?</a:t>
            </a:r>
          </a:p>
          <a:p>
            <a:r>
              <a:rPr lang="en-US" sz="4400" dirty="0" smtClean="0"/>
              <a:t>Campus done – Fall of 2017 – Later ?</a:t>
            </a:r>
          </a:p>
          <a:p>
            <a:r>
              <a:rPr lang="en-US" sz="4400" dirty="0" smtClean="0"/>
              <a:t>First Classes held on Downtown Campus – </a:t>
            </a:r>
            <a:r>
              <a:rPr lang="en-US" sz="4400" smtClean="0"/>
              <a:t>Prob. January </a:t>
            </a:r>
            <a:r>
              <a:rPr lang="en-US" sz="4400" dirty="0" smtClean="0"/>
              <a:t>2018</a:t>
            </a:r>
          </a:p>
          <a:p>
            <a:r>
              <a:rPr lang="en-US" sz="4400" dirty="0" smtClean="0"/>
              <a:t>Initially ~410+ Students and 150+ Faculty and Support  People Work and Study there by Late 2017…everyday week day</a:t>
            </a:r>
          </a:p>
          <a:p>
            <a:r>
              <a:rPr lang="en-US" sz="4400" dirty="0" smtClean="0"/>
              <a:t>Ivy Tech’s Joining Downtown Location?...Some now 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&amp;  Then ? ALL in 3 Years</a:t>
            </a:r>
          </a:p>
          <a:p>
            <a:endParaRPr lang="en-US" sz="4400" dirty="0" smtClean="0"/>
          </a:p>
          <a:p>
            <a:endParaRPr lang="en-US" sz="3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The Incredible Economic Motor: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6" name="Snagit_PPT708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82762"/>
          </a:xfrm>
        </p:spPr>
        <p:txBody>
          <a:bodyPr/>
          <a:lstStyle/>
          <a:p>
            <a:r>
              <a:rPr lang="en-US" dirty="0" smtClean="0"/>
              <a:t>Student Population Growth !</a:t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 smtClean="0">
                <a:solidFill>
                  <a:srgbClr val="FF0000"/>
                </a:solidFill>
              </a:rPr>
              <a:t>63% in 10 years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6" name="Snagit_PPTDEC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315200" cy="40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NOW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Allied Health Consortium </a:t>
            </a:r>
            <a:br>
              <a:rPr lang="en-US" dirty="0" smtClean="0"/>
            </a:br>
            <a:r>
              <a:rPr lang="en-US" dirty="0" smtClean="0"/>
              <a:t>by 2025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6" name="Snagit_PPTB13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641"/>
            <a:ext cx="8229600" cy="3885081"/>
          </a:xfrm>
          <a:prstGeom prst="rect">
            <a:avLst/>
          </a:prstGeom>
        </p:spPr>
      </p:pic>
      <p:pic>
        <p:nvPicPr>
          <p:cNvPr id="7" name="Snagit_PPTB13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9139"/>
            <a:ext cx="8229600" cy="38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F64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43800" cy="54099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STAGE - 2030</a:t>
            </a:r>
            <a:endParaRPr lang="en-US" dirty="0"/>
          </a:p>
        </p:txBody>
      </p:sp>
      <p:pic>
        <p:nvPicPr>
          <p:cNvPr id="6" name="Snagit_PPTA47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57" y="1639372"/>
            <a:ext cx="6514286" cy="444761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000" dirty="0" smtClean="0"/>
              <a:t>No One Else</a:t>
            </a:r>
          </a:p>
          <a:p>
            <a:pPr marL="0" indent="0" algn="ctr">
              <a:buNone/>
            </a:pPr>
            <a:r>
              <a:rPr lang="en-US" sz="8000" dirty="0" smtClean="0"/>
              <a:t>has </a:t>
            </a:r>
          </a:p>
          <a:p>
            <a:pPr marL="0" indent="0" algn="ctr">
              <a:buNone/>
            </a:pPr>
            <a:r>
              <a:rPr lang="en-US" sz="8000" dirty="0" smtClean="0"/>
              <a:t>This Consortium Format </a:t>
            </a:r>
          </a:p>
          <a:p>
            <a:pPr marL="0" indent="0" algn="ctr">
              <a:buNone/>
            </a:pPr>
            <a:r>
              <a:rPr lang="en-US" sz="8000" dirty="0" smtClean="0"/>
              <a:t>!!!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nagit_PPTC39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924799" cy="604886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We will have Provided </a:t>
            </a:r>
          </a:p>
          <a:p>
            <a:pPr marL="0" indent="0" algn="ctr">
              <a:buNone/>
            </a:pPr>
            <a:r>
              <a:rPr lang="en-US" sz="4400" dirty="0" smtClean="0"/>
              <a:t>the Means to Have </a:t>
            </a:r>
          </a:p>
          <a:p>
            <a:pPr marL="0" indent="0" algn="ctr">
              <a:buNone/>
            </a:pPr>
            <a:r>
              <a:rPr lang="en-US" sz="4400" dirty="0" smtClean="0"/>
              <a:t>Adequate Healthcare Personnel  </a:t>
            </a:r>
          </a:p>
          <a:p>
            <a:pPr marL="0" indent="0" algn="ctr">
              <a:buNone/>
            </a:pPr>
            <a:r>
              <a:rPr lang="en-US" sz="4400" dirty="0" smtClean="0"/>
              <a:t>for our Region And State </a:t>
            </a:r>
          </a:p>
          <a:p>
            <a:pPr marL="0" indent="0" algn="ctr">
              <a:buNone/>
            </a:pPr>
            <a:r>
              <a:rPr lang="en-US" sz="4400" dirty="0" smtClean="0"/>
              <a:t>for the NEXT 50-100 years !!!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PS …..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How many Hotels have You seen Change </a:t>
            </a:r>
            <a:r>
              <a:rPr lang="en-US" sz="4000" dirty="0"/>
              <a:t>H</a:t>
            </a:r>
            <a:r>
              <a:rPr lang="en-US" sz="4000" dirty="0" smtClean="0"/>
              <a:t>ands or go Bankrupt ?</a:t>
            </a:r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How many Medical Schools go Broke 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How many Hotels next to Medical Schools go Broke ?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Indiana – </a:t>
            </a:r>
            <a:r>
              <a:rPr lang="en-US" sz="2400" dirty="0" smtClean="0">
                <a:solidFill>
                  <a:schemeClr val="tx2"/>
                </a:solidFill>
              </a:rPr>
              <a:t>Now, Ranked </a:t>
            </a:r>
            <a:r>
              <a:rPr lang="en-US" sz="2400" dirty="0">
                <a:solidFill>
                  <a:schemeClr val="tx2"/>
                </a:solidFill>
              </a:rPr>
              <a:t>37th in the U.S. in physicians per </a:t>
            </a:r>
            <a:r>
              <a:rPr lang="en-US" sz="2400" dirty="0" smtClean="0">
                <a:solidFill>
                  <a:schemeClr val="tx2"/>
                </a:solidFill>
              </a:rPr>
              <a:t>	100,000 </a:t>
            </a:r>
            <a:r>
              <a:rPr lang="en-US" sz="2400" dirty="0">
                <a:solidFill>
                  <a:schemeClr val="tx2"/>
                </a:solidFill>
              </a:rPr>
              <a:t>residents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Meet </a:t>
            </a:r>
            <a:r>
              <a:rPr lang="en-US" sz="2400" dirty="0"/>
              <a:t>Projected Need for 30% more </a:t>
            </a:r>
            <a:r>
              <a:rPr lang="en-US" sz="2400" dirty="0" smtClean="0"/>
              <a:t>IUMS Doctors</a:t>
            </a:r>
            <a:r>
              <a:rPr lang="en-US" sz="2400" dirty="0"/>
              <a:t>,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</a:t>
            </a:r>
            <a:r>
              <a:rPr lang="en-US" sz="2400" dirty="0" smtClean="0"/>
              <a:t>	AND  Nurses</a:t>
            </a:r>
            <a:r>
              <a:rPr lang="en-US" sz="2400" dirty="0"/>
              <a:t>, Physician Assistants &amp; Allied 	                   	Medical People BY </a:t>
            </a:r>
            <a:r>
              <a:rPr lang="en-US" sz="2400" dirty="0" smtClean="0"/>
              <a:t>2030</a:t>
            </a:r>
          </a:p>
          <a:p>
            <a:r>
              <a:rPr lang="en-US" sz="2400" dirty="0" smtClean="0"/>
              <a:t>Affordable Care Act Coupled with a Graying Population</a:t>
            </a:r>
          </a:p>
          <a:p>
            <a:r>
              <a:rPr lang="en-US" sz="2400" dirty="0" smtClean="0"/>
              <a:t>Availability of Evansville’s Teaching Beds</a:t>
            </a:r>
          </a:p>
          <a:p>
            <a:r>
              <a:rPr lang="en-US" sz="2400" dirty="0" smtClean="0"/>
              <a:t>Need for new Healthcare Models - Wellness</a:t>
            </a:r>
          </a:p>
          <a:p>
            <a:r>
              <a:rPr lang="en-US" sz="2400" dirty="0" smtClean="0"/>
              <a:t>Team Care Concept – Everyone participates in Care</a:t>
            </a:r>
          </a:p>
          <a:p>
            <a:r>
              <a:rPr lang="en-US" sz="2400" dirty="0" smtClean="0"/>
              <a:t>IUMS-E Medical Student Enrollment Grows from 24 in TWO years up to 50/class/year in FOUR years</a:t>
            </a:r>
          </a:p>
          <a:p>
            <a:r>
              <a:rPr lang="en-US" sz="2400" dirty="0" smtClean="0"/>
              <a:t>Add GME Residencies  in Hospitals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990600"/>
            <a:ext cx="5953125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Satellite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Bloomington</a:t>
            </a:r>
          </a:p>
          <a:p>
            <a:pPr algn="ctr"/>
            <a:r>
              <a:rPr lang="en-US" dirty="0" smtClean="0"/>
              <a:t>Evansville</a:t>
            </a:r>
          </a:p>
          <a:p>
            <a:pPr algn="ctr"/>
            <a:r>
              <a:rPr lang="en-US" dirty="0" smtClean="0"/>
              <a:t>Fort Wayne</a:t>
            </a:r>
          </a:p>
          <a:p>
            <a:pPr algn="ctr"/>
            <a:r>
              <a:rPr lang="en-US" dirty="0" smtClean="0"/>
              <a:t>Gary</a:t>
            </a:r>
          </a:p>
          <a:p>
            <a:pPr algn="ctr"/>
            <a:r>
              <a:rPr lang="en-US" dirty="0" smtClean="0"/>
              <a:t>Muncie</a:t>
            </a:r>
          </a:p>
          <a:p>
            <a:pPr algn="ctr"/>
            <a:r>
              <a:rPr lang="en-US" dirty="0" smtClean="0"/>
              <a:t>South Bend</a:t>
            </a:r>
          </a:p>
          <a:p>
            <a:pPr algn="ctr"/>
            <a:r>
              <a:rPr lang="en-US" dirty="0" smtClean="0"/>
              <a:t>Terre Haute</a:t>
            </a:r>
          </a:p>
          <a:p>
            <a:pPr algn="ctr"/>
            <a:r>
              <a:rPr lang="en-US" dirty="0" smtClean="0"/>
              <a:t> West Lafayette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6E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010400" cy="56387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Construction 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H. Dan Adams, MD MBA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669</Words>
  <Application>Microsoft Office PowerPoint</Application>
  <PresentationFormat>On-screen Show (4:3)</PresentationFormat>
  <Paragraphs>167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INDIANA UNIVERSITY SCHOOL of MEDICINE – EVANSVILLE (IUMS-E) ALLIED HEALTHCARE CONSORTIUM: 2015</vt:lpstr>
      <vt:lpstr>Members of the Consortium</vt:lpstr>
      <vt:lpstr>PowerPoint Presentation</vt:lpstr>
      <vt:lpstr>DRIVERS</vt:lpstr>
      <vt:lpstr>PowerPoint Presentation</vt:lpstr>
      <vt:lpstr>Locations of Satellite Campuses</vt:lpstr>
      <vt:lpstr>PowerPoint Presentation</vt:lpstr>
      <vt:lpstr>The Construction  Team</vt:lpstr>
      <vt:lpstr>Now </vt:lpstr>
      <vt:lpstr>Original Lease Proposal - I for 172,000 sq. ft.</vt:lpstr>
      <vt:lpstr>Initial Evansville City’s Funding Obligation for 172,000 sq. ft.</vt:lpstr>
      <vt:lpstr>Original Building </vt:lpstr>
      <vt:lpstr>PROPOSED ALLIED HEALTH CONSORTIUM BUILDING</vt:lpstr>
      <vt:lpstr>Proposed State Funding- II  for IUMS to BUY for  223,000 sq ft Building Sent 1/15 223,000 sq. ft. Costing ~$123,100,000 !   </vt:lpstr>
      <vt:lpstr>PowerPoint Presentation</vt:lpstr>
      <vt:lpstr>Final 2015 Funding Results - III for the Allied Health Consortium</vt:lpstr>
      <vt:lpstr>And This is What We Get Now - III 145,000-sq-ft Facility… Great !</vt:lpstr>
      <vt:lpstr>PowerPoint Presentation</vt:lpstr>
      <vt:lpstr>PowerPoint Presentation</vt:lpstr>
      <vt:lpstr>PowerPoint Presentation</vt:lpstr>
      <vt:lpstr>  REMEMBER  It Takes ~ $100, 000 over four years for the Hoosier Taxpayer to Graduate One In-State Medical Student.  When a young doctor only completes his residency in Indiana, he/she will stay here only ~33 %  of the time.     If the medical student merely graduates from medical school here,  he/she and goes elsewhere for his residency,   he/she will end up back here in Indiana ~50% of the time   If  the student goes to  medical school and residency  in the same Hoosier locale, 78% of the time,  they will stay in-state, most within 50 miles of the that site !  </vt:lpstr>
      <vt:lpstr>IMPORTANT ! Graduate Medical Education Residencies</vt:lpstr>
      <vt:lpstr>TIMELINE</vt:lpstr>
      <vt:lpstr>The Incredible Economic Motor: </vt:lpstr>
      <vt:lpstr>Student Population Growth ! Up 63% in 10 years</vt:lpstr>
      <vt:lpstr>NOW </vt:lpstr>
      <vt:lpstr>The Allied Health Consortium  by 2025 ?</vt:lpstr>
      <vt:lpstr>PowerPoint Presentation</vt:lpstr>
      <vt:lpstr>FUTURE STAGE - 2030</vt:lpstr>
      <vt:lpstr>PowerPoint Presentation</vt:lpstr>
      <vt:lpstr>CONCLUSION</vt:lpstr>
      <vt:lpstr>PS 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UNIVERSITY SCHOOL of MEDICINE – EVANSVILLE (IUMSE) HEALTHCARE CONSORTIUM: NEUMED 2015</dc:title>
  <dc:creator>Computer</dc:creator>
  <cp:lastModifiedBy>Herbert Adams II</cp:lastModifiedBy>
  <cp:revision>67</cp:revision>
  <cp:lastPrinted>2015-02-23T20:38:43Z</cp:lastPrinted>
  <dcterms:created xsi:type="dcterms:W3CDTF">2015-01-14T09:41:03Z</dcterms:created>
  <dcterms:modified xsi:type="dcterms:W3CDTF">2016-10-14T18:27:10Z</dcterms:modified>
</cp:coreProperties>
</file>